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5" r:id="rId2"/>
    <p:sldMasterId id="2147483660" r:id="rId3"/>
  </p:sldMasterIdLst>
  <p:notesMasterIdLst>
    <p:notesMasterId r:id="rId128"/>
  </p:notesMasterIdLst>
  <p:sldIdLst>
    <p:sldId id="256" r:id="rId4"/>
    <p:sldId id="272" r:id="rId5"/>
    <p:sldId id="487" r:id="rId6"/>
    <p:sldId id="259" r:id="rId7"/>
    <p:sldId id="286" r:id="rId8"/>
    <p:sldId id="306" r:id="rId9"/>
    <p:sldId id="478" r:id="rId10"/>
    <p:sldId id="479" r:id="rId11"/>
    <p:sldId id="480" r:id="rId12"/>
    <p:sldId id="305" r:id="rId13"/>
    <p:sldId id="307" r:id="rId14"/>
    <p:sldId id="481" r:id="rId15"/>
    <p:sldId id="482" r:id="rId16"/>
    <p:sldId id="308" r:id="rId17"/>
    <p:sldId id="310" r:id="rId18"/>
    <p:sldId id="309" r:id="rId19"/>
    <p:sldId id="312" r:id="rId20"/>
    <p:sldId id="311" r:id="rId21"/>
    <p:sldId id="314" r:id="rId22"/>
    <p:sldId id="483" r:id="rId23"/>
    <p:sldId id="484" r:id="rId24"/>
    <p:sldId id="313" r:id="rId25"/>
    <p:sldId id="485" r:id="rId26"/>
    <p:sldId id="486" r:id="rId27"/>
    <p:sldId id="316" r:id="rId28"/>
    <p:sldId id="315" r:id="rId29"/>
    <p:sldId id="477" r:id="rId30"/>
    <p:sldId id="422" r:id="rId31"/>
    <p:sldId id="476" r:id="rId32"/>
    <p:sldId id="321" r:id="rId33"/>
    <p:sldId id="475" r:id="rId34"/>
    <p:sldId id="423" r:id="rId35"/>
    <p:sldId id="474" r:id="rId36"/>
    <p:sldId id="323" r:id="rId37"/>
    <p:sldId id="473" r:id="rId38"/>
    <p:sldId id="325" r:id="rId39"/>
    <p:sldId id="472" r:id="rId40"/>
    <p:sldId id="319" r:id="rId41"/>
    <p:sldId id="471" r:id="rId42"/>
    <p:sldId id="327" r:id="rId43"/>
    <p:sldId id="470" r:id="rId44"/>
    <p:sldId id="332" r:id="rId45"/>
    <p:sldId id="463" r:id="rId46"/>
    <p:sldId id="469" r:id="rId47"/>
    <p:sldId id="285" r:id="rId48"/>
    <p:sldId id="468" r:id="rId49"/>
    <p:sldId id="329" r:id="rId50"/>
    <p:sldId id="467" r:id="rId51"/>
    <p:sldId id="330" r:id="rId52"/>
    <p:sldId id="466" r:id="rId53"/>
    <p:sldId id="331" r:id="rId54"/>
    <p:sldId id="465" r:id="rId55"/>
    <p:sldId id="335" r:id="rId56"/>
    <p:sldId id="342" r:id="rId57"/>
    <p:sldId id="336" r:id="rId58"/>
    <p:sldId id="464" r:id="rId59"/>
    <p:sldId id="360" r:id="rId60"/>
    <p:sldId id="349" r:id="rId61"/>
    <p:sldId id="361" r:id="rId62"/>
    <p:sldId id="350" r:id="rId63"/>
    <p:sldId id="362" r:id="rId64"/>
    <p:sldId id="351" r:id="rId65"/>
    <p:sldId id="363" r:id="rId66"/>
    <p:sldId id="412" r:id="rId67"/>
    <p:sldId id="364" r:id="rId68"/>
    <p:sldId id="413" r:id="rId69"/>
    <p:sldId id="365" r:id="rId70"/>
    <p:sldId id="414" r:id="rId71"/>
    <p:sldId id="370" r:id="rId72"/>
    <p:sldId id="369" r:id="rId73"/>
    <p:sldId id="371" r:id="rId74"/>
    <p:sldId id="368" r:id="rId75"/>
    <p:sldId id="372" r:id="rId76"/>
    <p:sldId id="367" r:id="rId77"/>
    <p:sldId id="379" r:id="rId78"/>
    <p:sldId id="366" r:id="rId79"/>
    <p:sldId id="415" r:id="rId80"/>
    <p:sldId id="376" r:id="rId81"/>
    <p:sldId id="416" r:id="rId82"/>
    <p:sldId id="375" r:id="rId83"/>
    <p:sldId id="417" r:id="rId84"/>
    <p:sldId id="374" r:id="rId85"/>
    <p:sldId id="418" r:id="rId86"/>
    <p:sldId id="378" r:id="rId87"/>
    <p:sldId id="419" r:id="rId88"/>
    <p:sldId id="420" r:id="rId89"/>
    <p:sldId id="421" r:id="rId90"/>
    <p:sldId id="377" r:id="rId91"/>
    <p:sldId id="380" r:id="rId92"/>
    <p:sldId id="352" r:id="rId93"/>
    <p:sldId id="381" r:id="rId94"/>
    <p:sldId id="353" r:id="rId95"/>
    <p:sldId id="382" r:id="rId96"/>
    <p:sldId id="354" r:id="rId97"/>
    <p:sldId id="383" r:id="rId98"/>
    <p:sldId id="384" r:id="rId99"/>
    <p:sldId id="385" r:id="rId100"/>
    <p:sldId id="386" r:id="rId101"/>
    <p:sldId id="387" r:id="rId102"/>
    <p:sldId id="388" r:id="rId103"/>
    <p:sldId id="389" r:id="rId104"/>
    <p:sldId id="390" r:id="rId105"/>
    <p:sldId id="391" r:id="rId106"/>
    <p:sldId id="392" r:id="rId107"/>
    <p:sldId id="393" r:id="rId108"/>
    <p:sldId id="394" r:id="rId109"/>
    <p:sldId id="395" r:id="rId110"/>
    <p:sldId id="396" r:id="rId111"/>
    <p:sldId id="397" r:id="rId112"/>
    <p:sldId id="398" r:id="rId113"/>
    <p:sldId id="400" r:id="rId114"/>
    <p:sldId id="402" r:id="rId115"/>
    <p:sldId id="401" r:id="rId116"/>
    <p:sldId id="403" r:id="rId117"/>
    <p:sldId id="404" r:id="rId118"/>
    <p:sldId id="399" r:id="rId119"/>
    <p:sldId id="405" r:id="rId120"/>
    <p:sldId id="406" r:id="rId121"/>
    <p:sldId id="407" r:id="rId122"/>
    <p:sldId id="408" r:id="rId123"/>
    <p:sldId id="409" r:id="rId124"/>
    <p:sldId id="410" r:id="rId125"/>
    <p:sldId id="411" r:id="rId126"/>
    <p:sldId id="262"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C6BE"/>
    <a:srgbClr val="FEDB69"/>
    <a:srgbClr val="CC4B4A"/>
    <a:srgbClr val="4E5261"/>
    <a:srgbClr val="3E43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35" d="100"/>
          <a:sy n="135" d="100"/>
        </p:scale>
        <p:origin x="3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F90BC-B506-4944-94E0-74770609E595}" type="datetimeFigureOut">
              <a:rPr lang="zh-CN" altLang="en-US" smtClean="0"/>
              <a:t>2022/6/14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3EF182-2FCB-4867-99A2-224514D135E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3EF182-2FCB-4867-99A2-224514D135E8}"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3EF182-2FCB-4867-99A2-224514D135E8}" type="slidenum">
              <a:rPr lang="zh-CN" altLang="en-US" smtClean="0"/>
              <a:t>124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7.jpeg"/><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6.jpeg"/><Relationship Id="rId5" Type="http://schemas.microsoft.com/office/2007/relationships/hdphoto" Target="../media/hdphoto1.wdp"/><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accent2"/>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1041399" y="-992860"/>
            <a:ext cx="14465300" cy="7107124"/>
          </a:xfrm>
          <a:prstGeom prst="rect">
            <a:avLst/>
          </a:prstGeom>
        </p:spPr>
      </p:pic>
      <p:sp>
        <p:nvSpPr>
          <p:cNvPr id="6" name="AutoShape 3"/>
          <p:cNvSpPr>
            <a:spLocks noChangeAspect="1" noChangeArrowheads="1" noTextEdit="1"/>
          </p:cNvSpPr>
          <p:nvPr/>
        </p:nvSpPr>
        <p:spPr bwMode="auto">
          <a:xfrm>
            <a:off x="0" y="0"/>
            <a:ext cx="12217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Rectangle 6"/>
          <p:cNvSpPr>
            <a:spLocks noChangeArrowheads="1"/>
          </p:cNvSpPr>
          <p:nvPr/>
        </p:nvSpPr>
        <p:spPr bwMode="auto">
          <a:xfrm>
            <a:off x="0" y="31750"/>
            <a:ext cx="12218988" cy="682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7" name="组合 6"/>
          <p:cNvGrpSpPr/>
          <p:nvPr userDrawn="1"/>
        </p:nvGrpSpPr>
        <p:grpSpPr>
          <a:xfrm>
            <a:off x="0" y="6791325"/>
            <a:ext cx="12193588" cy="85725"/>
            <a:chOff x="0" y="6791325"/>
            <a:chExt cx="12193588" cy="136526"/>
          </a:xfrm>
        </p:grpSpPr>
        <p:sp>
          <p:nvSpPr>
            <p:cNvPr id="18" name="AutoShape 3"/>
            <p:cNvSpPr>
              <a:spLocks noChangeAspect="1" noChangeArrowheads="1" noTextEdit="1"/>
            </p:cNvSpPr>
            <p:nvPr userDrawn="1"/>
          </p:nvSpPr>
          <p:spPr bwMode="auto">
            <a:xfrm>
              <a:off x="0" y="6791325"/>
              <a:ext cx="12192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5"/>
            <p:cNvSpPr>
              <a:spLocks noChangeArrowheads="1"/>
            </p:cNvSpPr>
            <p:nvPr userDrawn="1"/>
          </p:nvSpPr>
          <p:spPr bwMode="auto">
            <a:xfrm>
              <a:off x="0" y="6792913"/>
              <a:ext cx="3048000" cy="134938"/>
            </a:xfrm>
            <a:prstGeom prst="rect">
              <a:avLst/>
            </a:prstGeom>
            <a:solidFill>
              <a:srgbClr val="74C6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Rectangle 6"/>
            <p:cNvSpPr>
              <a:spLocks noChangeArrowheads="1"/>
            </p:cNvSpPr>
            <p:nvPr userDrawn="1"/>
          </p:nvSpPr>
          <p:spPr bwMode="auto">
            <a:xfrm>
              <a:off x="3048000" y="6792913"/>
              <a:ext cx="3049588" cy="134938"/>
            </a:xfrm>
            <a:prstGeom prst="rect">
              <a:avLst/>
            </a:prstGeom>
            <a:solidFill>
              <a:srgbClr val="F6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Rectangle 7"/>
            <p:cNvSpPr>
              <a:spLocks noChangeArrowheads="1"/>
            </p:cNvSpPr>
            <p:nvPr userDrawn="1"/>
          </p:nvSpPr>
          <p:spPr bwMode="auto">
            <a:xfrm>
              <a:off x="6097588" y="6792913"/>
              <a:ext cx="3048000" cy="134938"/>
            </a:xfrm>
            <a:prstGeom prst="rect">
              <a:avLst/>
            </a:prstGeom>
            <a:solidFill>
              <a:srgbClr val="74C6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8"/>
            <p:cNvSpPr>
              <a:spLocks noChangeArrowheads="1"/>
            </p:cNvSpPr>
            <p:nvPr userDrawn="1"/>
          </p:nvSpPr>
          <p:spPr bwMode="auto">
            <a:xfrm>
              <a:off x="9145588" y="6792913"/>
              <a:ext cx="3048000" cy="134938"/>
            </a:xfrm>
            <a:prstGeom prst="rect">
              <a:avLst/>
            </a:prstGeom>
            <a:solidFill>
              <a:srgbClr val="F6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p>
          </p:txBody>
        </p:sp>
      </p:grpSp>
      <p:sp>
        <p:nvSpPr>
          <p:cNvPr id="23" name="标题 1"/>
          <p:cNvSpPr>
            <a:spLocks noGrp="1"/>
          </p:cNvSpPr>
          <p:nvPr>
            <p:ph type="title"/>
          </p:nvPr>
        </p:nvSpPr>
        <p:spPr>
          <a:xfrm>
            <a:off x="5946778" y="3928348"/>
            <a:ext cx="5550708" cy="758402"/>
          </a:xfrm>
        </p:spPr>
        <p:txBody>
          <a:bodyPr anchor="b">
            <a:normAutofit/>
          </a:bodyPr>
          <a:lstStyle>
            <a:lvl1pPr algn="r">
              <a:defRPr sz="2400" b="1">
                <a:solidFill>
                  <a:schemeClr val="bg1"/>
                </a:solidFill>
              </a:defRPr>
            </a:lvl1pPr>
          </a:lstStyle>
          <a:p>
            <a:r>
              <a:rPr lang="en-US" altLang="zh-CN" dirty="0"/>
              <a:t>Click to edit Master title style</a:t>
            </a:r>
            <a:endParaRPr lang="zh-CN" altLang="en-US" dirty="0"/>
          </a:p>
        </p:txBody>
      </p:sp>
      <p:sp>
        <p:nvSpPr>
          <p:cNvPr id="24" name="文本占位符 2"/>
          <p:cNvSpPr>
            <a:spLocks noGrp="1"/>
          </p:cNvSpPr>
          <p:nvPr>
            <p:ph type="body" idx="1" hasCustomPrompt="1"/>
          </p:nvPr>
        </p:nvSpPr>
        <p:spPr>
          <a:xfrm>
            <a:off x="5946778" y="4728833"/>
            <a:ext cx="5550708" cy="656793"/>
          </a:xfrm>
        </p:spPr>
        <p:txBody>
          <a:bodyPr anchor="t">
            <a:normAutofit/>
          </a:bodyPr>
          <a:lstStyle>
            <a:lvl1pPr marL="0" indent="0" algn="r">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ltLang="zh-CN"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charset="-122"/>
                <a:ea typeface="微软雅黑" panose="020B0503020204020204" charset="-122"/>
                <a:cs typeface="+mn-ea"/>
                <a:sym typeface="+mn-lt"/>
              </a:rPr>
              <a:t> 微信扫描小程序码，使用微软移动办公黑科技 </a:t>
            </a:r>
            <a:endParaRPr lang="en-US" sz="3200" b="1" kern="0" dirty="0">
              <a:latin typeface="微软雅黑" panose="020B0503020204020204" charset="-122"/>
              <a:ea typeface="微软雅黑" panose="020B050302020402020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识图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accent2"/>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EF219F-6582-486A-B40F-DE2A0F70F141}"/>
              </a:ext>
            </a:extLst>
          </p:cNvPr>
          <p:cNvPicPr>
            <a:picLocks noChangeAspect="1"/>
          </p:cNvPicPr>
          <p:nvPr userDrawn="1"/>
        </p:nvPicPr>
        <p:blipFill>
          <a:blip r:embed="rId2"/>
          <a:stretch>
            <a:fillRect/>
          </a:stretch>
        </p:blipFill>
        <p:spPr>
          <a:xfrm>
            <a:off x="-1041399" y="-992860"/>
            <a:ext cx="14465300" cy="7107124"/>
          </a:xfrm>
          <a:prstGeom prst="rect">
            <a:avLst/>
          </a:prstGeom>
        </p:spPr>
      </p:pic>
      <p:sp>
        <p:nvSpPr>
          <p:cNvPr id="6" name="AutoShape 3"/>
          <p:cNvSpPr>
            <a:spLocks noChangeAspect="1" noChangeArrowheads="1" noTextEdit="1"/>
          </p:cNvSpPr>
          <p:nvPr/>
        </p:nvSpPr>
        <p:spPr bwMode="auto">
          <a:xfrm>
            <a:off x="0" y="0"/>
            <a:ext cx="12217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6"/>
          <p:cNvSpPr>
            <a:spLocks noChangeArrowheads="1"/>
          </p:cNvSpPr>
          <p:nvPr/>
        </p:nvSpPr>
        <p:spPr bwMode="auto">
          <a:xfrm>
            <a:off x="0" y="31750"/>
            <a:ext cx="12218988" cy="682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id="{39660CC6-667A-43CE-9CA8-4554BC5A1E6A}"/>
              </a:ext>
            </a:extLst>
          </p:cNvPr>
          <p:cNvGrpSpPr/>
          <p:nvPr userDrawn="1"/>
        </p:nvGrpSpPr>
        <p:grpSpPr>
          <a:xfrm>
            <a:off x="0" y="6791325"/>
            <a:ext cx="12193588" cy="85725"/>
            <a:chOff x="0" y="6791325"/>
            <a:chExt cx="12193588" cy="136526"/>
          </a:xfrm>
        </p:grpSpPr>
        <p:sp>
          <p:nvSpPr>
            <p:cNvPr id="18" name="AutoShape 3">
              <a:extLst>
                <a:ext uri="{FF2B5EF4-FFF2-40B4-BE49-F238E27FC236}">
                  <a16:creationId xmlns:a16="http://schemas.microsoft.com/office/drawing/2014/main" id="{A6020BDC-B955-44BA-B7C7-6B6F525ECE75}"/>
                </a:ext>
              </a:extLst>
            </p:cNvPr>
            <p:cNvSpPr>
              <a:spLocks noChangeAspect="1" noChangeArrowheads="1" noTextEdit="1"/>
            </p:cNvSpPr>
            <p:nvPr userDrawn="1"/>
          </p:nvSpPr>
          <p:spPr bwMode="auto">
            <a:xfrm>
              <a:off x="0" y="6791325"/>
              <a:ext cx="12192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5">
              <a:extLst>
                <a:ext uri="{FF2B5EF4-FFF2-40B4-BE49-F238E27FC236}">
                  <a16:creationId xmlns:a16="http://schemas.microsoft.com/office/drawing/2014/main" id="{B7979697-CFF7-4454-B7F0-DCDC51F25547}"/>
                </a:ext>
              </a:extLst>
            </p:cNvPr>
            <p:cNvSpPr>
              <a:spLocks noChangeArrowheads="1"/>
            </p:cNvSpPr>
            <p:nvPr userDrawn="1"/>
          </p:nvSpPr>
          <p:spPr bwMode="auto">
            <a:xfrm>
              <a:off x="0" y="6792913"/>
              <a:ext cx="3048000" cy="134938"/>
            </a:xfrm>
            <a:prstGeom prst="rect">
              <a:avLst/>
            </a:prstGeom>
            <a:solidFill>
              <a:srgbClr val="74C6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6">
              <a:extLst>
                <a:ext uri="{FF2B5EF4-FFF2-40B4-BE49-F238E27FC236}">
                  <a16:creationId xmlns:a16="http://schemas.microsoft.com/office/drawing/2014/main" id="{4EBA6BC7-938B-4778-A8E1-EF988FE91E16}"/>
                </a:ext>
              </a:extLst>
            </p:cNvPr>
            <p:cNvSpPr>
              <a:spLocks noChangeArrowheads="1"/>
            </p:cNvSpPr>
            <p:nvPr userDrawn="1"/>
          </p:nvSpPr>
          <p:spPr bwMode="auto">
            <a:xfrm>
              <a:off x="3048000" y="6792913"/>
              <a:ext cx="3049588" cy="134938"/>
            </a:xfrm>
            <a:prstGeom prst="rect">
              <a:avLst/>
            </a:prstGeom>
            <a:solidFill>
              <a:srgbClr val="F6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7">
              <a:extLst>
                <a:ext uri="{FF2B5EF4-FFF2-40B4-BE49-F238E27FC236}">
                  <a16:creationId xmlns:a16="http://schemas.microsoft.com/office/drawing/2014/main" id="{B9348818-1A0C-4A42-9B8D-9D8D9C563004}"/>
                </a:ext>
              </a:extLst>
            </p:cNvPr>
            <p:cNvSpPr>
              <a:spLocks noChangeArrowheads="1"/>
            </p:cNvSpPr>
            <p:nvPr userDrawn="1"/>
          </p:nvSpPr>
          <p:spPr bwMode="auto">
            <a:xfrm>
              <a:off x="6097588" y="6792913"/>
              <a:ext cx="3048000" cy="134938"/>
            </a:xfrm>
            <a:prstGeom prst="rect">
              <a:avLst/>
            </a:prstGeom>
            <a:solidFill>
              <a:srgbClr val="74C6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8">
              <a:extLst>
                <a:ext uri="{FF2B5EF4-FFF2-40B4-BE49-F238E27FC236}">
                  <a16:creationId xmlns:a16="http://schemas.microsoft.com/office/drawing/2014/main" id="{161E333D-8C3B-4860-8D74-8E1BC4550A6E}"/>
                </a:ext>
              </a:extLst>
            </p:cNvPr>
            <p:cNvSpPr>
              <a:spLocks noChangeArrowheads="1"/>
            </p:cNvSpPr>
            <p:nvPr userDrawn="1"/>
          </p:nvSpPr>
          <p:spPr bwMode="auto">
            <a:xfrm>
              <a:off x="9145588" y="6792913"/>
              <a:ext cx="3048000" cy="134938"/>
            </a:xfrm>
            <a:prstGeom prst="rect">
              <a:avLst/>
            </a:prstGeom>
            <a:solidFill>
              <a:srgbClr val="F6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23" name="标题 1">
            <a:extLst>
              <a:ext uri="{FF2B5EF4-FFF2-40B4-BE49-F238E27FC236}">
                <a16:creationId xmlns:a16="http://schemas.microsoft.com/office/drawing/2014/main" id="{EB8A2C64-4687-4794-8CD4-65C86F8B83C1}"/>
              </a:ext>
            </a:extLst>
          </p:cNvPr>
          <p:cNvSpPr>
            <a:spLocks noGrp="1"/>
          </p:cNvSpPr>
          <p:nvPr>
            <p:ph type="title" hasCustomPrompt="1"/>
          </p:nvPr>
        </p:nvSpPr>
        <p:spPr>
          <a:xfrm>
            <a:off x="5946778" y="3928348"/>
            <a:ext cx="5550708" cy="758402"/>
          </a:xfrm>
        </p:spPr>
        <p:txBody>
          <a:bodyPr anchor="b">
            <a:normAutofit/>
          </a:bodyPr>
          <a:lstStyle>
            <a:lvl1pPr algn="r">
              <a:defRPr sz="2400" b="1">
                <a:solidFill>
                  <a:schemeClr val="bg1"/>
                </a:solidFill>
              </a:defRPr>
            </a:lvl1pPr>
          </a:lstStyle>
          <a:p>
            <a:r>
              <a:rPr lang="en-US" altLang="zh-CN" dirty="0"/>
              <a:t>Click to edit Master title style</a:t>
            </a:r>
            <a:endParaRPr lang="zh-CN" altLang="en-US" dirty="0"/>
          </a:p>
        </p:txBody>
      </p:sp>
      <p:sp>
        <p:nvSpPr>
          <p:cNvPr id="24" name="文本占位符 2">
            <a:extLst>
              <a:ext uri="{FF2B5EF4-FFF2-40B4-BE49-F238E27FC236}">
                <a16:creationId xmlns:a16="http://schemas.microsoft.com/office/drawing/2014/main" id="{43C89D2F-E971-40B4-A59A-7E9E77256CC4}"/>
              </a:ext>
            </a:extLst>
          </p:cNvPr>
          <p:cNvSpPr>
            <a:spLocks noGrp="1"/>
          </p:cNvSpPr>
          <p:nvPr>
            <p:ph type="body" idx="1" hasCustomPrompt="1"/>
          </p:nvPr>
        </p:nvSpPr>
        <p:spPr>
          <a:xfrm>
            <a:off x="5946778" y="4728833"/>
            <a:ext cx="5550708" cy="656793"/>
          </a:xfrm>
        </p:spPr>
        <p:txBody>
          <a:bodyPr anchor="t">
            <a:normAutofit/>
          </a:bodyPr>
          <a:lstStyle>
            <a:lvl1pPr marL="0" indent="0" algn="r">
              <a:buNone/>
              <a:defRPr sz="11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r>
              <a:rPr lang="en-US" altLang="zh-CN" dirty="0"/>
              <a:t>Click to edit Master subtitle style</a:t>
            </a:r>
          </a:p>
        </p:txBody>
      </p:sp>
    </p:spTree>
    <p:extLst>
      <p:ext uri="{BB962C8B-B14F-4D97-AF65-F5344CB8AC3E}">
        <p14:creationId xmlns:p14="http://schemas.microsoft.com/office/powerpoint/2010/main" val="1058374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节标题">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5" y="2349500"/>
            <a:ext cx="7374981" cy="625637"/>
          </a:xfrm>
        </p:spPr>
        <p:txBody>
          <a:bodyPr anchor="ctr">
            <a:normAutofit/>
          </a:bodyPr>
          <a:lstStyle>
            <a:lvl1pPr algn="l">
              <a:defRPr sz="2400" b="1">
                <a:solidFill>
                  <a:schemeClr val="tx1"/>
                </a:solidFill>
              </a:defRPr>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669925" y="3142297"/>
            <a:ext cx="7374981" cy="1095375"/>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pic>
        <p:nvPicPr>
          <p:cNvPr id="5" name="图片 4">
            <a:extLst>
              <a:ext uri="{FF2B5EF4-FFF2-40B4-BE49-F238E27FC236}">
                <a16:creationId xmlns:a16="http://schemas.microsoft.com/office/drawing/2014/main" id="{252D6578-0C16-440A-9C49-B282690E3811}"/>
              </a:ext>
            </a:extLst>
          </p:cNvPr>
          <p:cNvPicPr>
            <a:picLocks noChangeAspect="1"/>
          </p:cNvPicPr>
          <p:nvPr userDrawn="1"/>
        </p:nvPicPr>
        <p:blipFill>
          <a:blip r:embed="rId2"/>
          <a:stretch>
            <a:fillRect/>
          </a:stretch>
        </p:blipFill>
        <p:spPr>
          <a:xfrm rot="2246564">
            <a:off x="7793160" y="1228385"/>
            <a:ext cx="4368672" cy="4401230"/>
          </a:xfrm>
          <a:prstGeom prst="rect">
            <a:avLst/>
          </a:prstGeom>
        </p:spPr>
      </p:pic>
    </p:spTree>
    <p:extLst>
      <p:ext uri="{BB962C8B-B14F-4D97-AF65-F5344CB8AC3E}">
        <p14:creationId xmlns:p14="http://schemas.microsoft.com/office/powerpoint/2010/main" val="2061075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95325" y="1"/>
            <a:ext cx="10801350" cy="1015999"/>
          </a:xfrm>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pPr/>
              <a:t>2022/6/14</a:t>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589216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B6CB-2F67-49BA-AE5C-8B6D1CC02E4C}"/>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p:txBody>
          <a:bodyPr/>
          <a:lstStyle/>
          <a:p>
            <a:fld id="{6489D9C7-5DC6-4263-87FF-7C99F6FB63C3}" type="datetime1">
              <a:rPr lang="zh-CN" altLang="en-US" smtClean="0"/>
              <a:pPr/>
              <a:t>2022/6/14</a:t>
            </a:fld>
            <a:endParaRPr lang="zh-CN" altLang="en-US"/>
          </a:p>
        </p:txBody>
      </p:sp>
      <p:sp>
        <p:nvSpPr>
          <p:cNvPr id="7" name="页脚占位符 6"/>
          <p:cNvSpPr>
            <a:spLocks noGrp="1"/>
          </p:cNvSpPr>
          <p:nvPr>
            <p:ph type="ftr" sz="quarter" idx="11"/>
          </p:nvPr>
        </p:nvSpPr>
        <p:spPr/>
        <p:txBody>
          <a:bodyPr/>
          <a:lstStyle/>
          <a:p>
            <a:r>
              <a:rPr lang="en-US" altLang="zh-CN"/>
              <a:t>www.islide.cc</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65795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421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2"/>
        </a:solidFill>
        <a:effectLst/>
      </p:bgPr>
    </p:bg>
    <p:spTree>
      <p:nvGrpSpPr>
        <p:cNvPr id="1" name=""/>
        <p:cNvGrpSpPr/>
        <p:nvPr/>
      </p:nvGrpSpPr>
      <p:grpSpPr>
        <a:xfrm>
          <a:off x="0" y="0"/>
          <a:ext cx="0" cy="0"/>
          <a:chOff x="0" y="0"/>
          <a:chExt cx="0" cy="0"/>
        </a:xfrm>
      </p:grpSpPr>
      <p:sp>
        <p:nvSpPr>
          <p:cNvPr id="7" name="文本占位符 62">
            <a:extLst>
              <a:ext uri="{FF2B5EF4-FFF2-40B4-BE49-F238E27FC236}">
                <a16:creationId xmlns:a16="http://schemas.microsoft.com/office/drawing/2014/main" id="{1EBC57C5-172A-4174-AB5C-5990566F71CA}"/>
              </a:ext>
            </a:extLst>
          </p:cNvPr>
          <p:cNvSpPr>
            <a:spLocks noGrp="1"/>
          </p:cNvSpPr>
          <p:nvPr>
            <p:ph type="body" sz="quarter" idx="17" hasCustomPrompt="1"/>
          </p:nvPr>
        </p:nvSpPr>
        <p:spPr>
          <a:xfrm>
            <a:off x="695325" y="5574270"/>
            <a:ext cx="10801350"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0" name="任意多边形: 形状 9">
            <a:extLst>
              <a:ext uri="{FF2B5EF4-FFF2-40B4-BE49-F238E27FC236}">
                <a16:creationId xmlns:a16="http://schemas.microsoft.com/office/drawing/2014/main" id="{0CD40A7C-53ED-4A20-A888-D6C06761B7D5}"/>
              </a:ext>
            </a:extLst>
          </p:cNvPr>
          <p:cNvSpPr>
            <a:spLocks/>
          </p:cNvSpPr>
          <p:nvPr userDrawn="1"/>
        </p:nvSpPr>
        <p:spPr bwMode="auto">
          <a:xfrm>
            <a:off x="3296753" y="3683000"/>
            <a:ext cx="6379985" cy="1712169"/>
          </a:xfrm>
          <a:custGeom>
            <a:avLst/>
            <a:gdLst>
              <a:gd name="connsiteX0" fmla="*/ 5132895 w 6379985"/>
              <a:gd name="connsiteY0" fmla="*/ 435026 h 1712169"/>
              <a:gd name="connsiteX1" fmla="*/ 5445579 w 6379985"/>
              <a:gd name="connsiteY1" fmla="*/ 447929 h 1712169"/>
              <a:gd name="connsiteX2" fmla="*/ 5742145 w 6379985"/>
              <a:gd name="connsiteY2" fmla="*/ 526963 h 1712169"/>
              <a:gd name="connsiteX3" fmla="*/ 6098346 w 6379985"/>
              <a:gd name="connsiteY3" fmla="*/ 685029 h 1712169"/>
              <a:gd name="connsiteX4" fmla="*/ 6235346 w 6379985"/>
              <a:gd name="connsiteY4" fmla="*/ 802773 h 1712169"/>
              <a:gd name="connsiteX5" fmla="*/ 6328829 w 6379985"/>
              <a:gd name="connsiteY5" fmla="*/ 936645 h 1712169"/>
              <a:gd name="connsiteX6" fmla="*/ 6349782 w 6379985"/>
              <a:gd name="connsiteY6" fmla="*/ 1278585 h 1712169"/>
              <a:gd name="connsiteX7" fmla="*/ 6306264 w 6379985"/>
              <a:gd name="connsiteY7" fmla="*/ 1338263 h 1712169"/>
              <a:gd name="connsiteX8" fmla="*/ 6282087 w 6379985"/>
              <a:gd name="connsiteY8" fmla="*/ 970517 h 1712169"/>
              <a:gd name="connsiteX9" fmla="*/ 6296593 w 6379985"/>
              <a:gd name="connsiteY9" fmla="*/ 904387 h 1712169"/>
              <a:gd name="connsiteX10" fmla="*/ 6259523 w 6379985"/>
              <a:gd name="connsiteY10" fmla="*/ 926968 h 1712169"/>
              <a:gd name="connsiteX11" fmla="*/ 6251464 w 6379985"/>
              <a:gd name="connsiteY11" fmla="*/ 918903 h 1712169"/>
              <a:gd name="connsiteX12" fmla="*/ 6183769 w 6379985"/>
              <a:gd name="connsiteY12" fmla="*/ 812450 h 1712169"/>
              <a:gd name="connsiteX13" fmla="*/ 6122522 w 6379985"/>
              <a:gd name="connsiteY13" fmla="*/ 741482 h 1712169"/>
              <a:gd name="connsiteX14" fmla="*/ 6040322 w 6379985"/>
              <a:gd name="connsiteY14" fmla="*/ 715675 h 1712169"/>
              <a:gd name="connsiteX15" fmla="*/ 5835627 w 6379985"/>
              <a:gd name="connsiteY15" fmla="*/ 636641 h 1712169"/>
              <a:gd name="connsiteX16" fmla="*/ 5719580 w 6379985"/>
              <a:gd name="connsiteY16" fmla="*/ 585028 h 1712169"/>
              <a:gd name="connsiteX17" fmla="*/ 5695403 w 6379985"/>
              <a:gd name="connsiteY17" fmla="*/ 580189 h 1712169"/>
              <a:gd name="connsiteX18" fmla="*/ 5437520 w 6379985"/>
              <a:gd name="connsiteY18" fmla="*/ 539866 h 1712169"/>
              <a:gd name="connsiteX19" fmla="*/ 5178025 w 6379985"/>
              <a:gd name="connsiteY19" fmla="*/ 507608 h 1712169"/>
              <a:gd name="connsiteX20" fmla="*/ 5108719 w 6379985"/>
              <a:gd name="connsiteY20" fmla="*/ 505995 h 1712169"/>
              <a:gd name="connsiteX21" fmla="*/ 4949154 w 6379985"/>
              <a:gd name="connsiteY21" fmla="*/ 489865 h 1712169"/>
              <a:gd name="connsiteX22" fmla="*/ 4820212 w 6379985"/>
              <a:gd name="connsiteY22" fmla="*/ 504382 h 1712169"/>
              <a:gd name="connsiteX23" fmla="*/ 4846001 w 6379985"/>
              <a:gd name="connsiteY23" fmla="*/ 472123 h 1712169"/>
              <a:gd name="connsiteX24" fmla="*/ 4607459 w 6379985"/>
              <a:gd name="connsiteY24" fmla="*/ 485027 h 1712169"/>
              <a:gd name="connsiteX25" fmla="*/ 4604235 w 6379985"/>
              <a:gd name="connsiteY25" fmla="*/ 464059 h 1712169"/>
              <a:gd name="connsiteX26" fmla="*/ 4744459 w 6379985"/>
              <a:gd name="connsiteY26" fmla="*/ 441478 h 1712169"/>
              <a:gd name="connsiteX27" fmla="*/ 5132895 w 6379985"/>
              <a:gd name="connsiteY27" fmla="*/ 435026 h 1712169"/>
              <a:gd name="connsiteX28" fmla="*/ 1721987 w 6379985"/>
              <a:gd name="connsiteY28" fmla="*/ 0 h 1712169"/>
              <a:gd name="connsiteX29" fmla="*/ 1805795 w 6379985"/>
              <a:gd name="connsiteY29" fmla="*/ 193532 h 1712169"/>
              <a:gd name="connsiteX30" fmla="*/ 1668802 w 6379985"/>
              <a:gd name="connsiteY30" fmla="*/ 546729 h 1712169"/>
              <a:gd name="connsiteX31" fmla="*/ 1810630 w 6379985"/>
              <a:gd name="connsiteY31" fmla="*/ 532214 h 1712169"/>
              <a:gd name="connsiteX32" fmla="*/ 2097511 w 6379985"/>
              <a:gd name="connsiteY32" fmla="*/ 503184 h 1712169"/>
              <a:gd name="connsiteX33" fmla="*/ 2550396 w 6379985"/>
              <a:gd name="connsiteY33" fmla="*/ 445125 h 1712169"/>
              <a:gd name="connsiteX34" fmla="*/ 2959766 w 6379985"/>
              <a:gd name="connsiteY34" fmla="*/ 416094 h 1712169"/>
              <a:gd name="connsiteX35" fmla="*/ 3162839 w 6379985"/>
              <a:gd name="connsiteY35" fmla="*/ 399967 h 1712169"/>
              <a:gd name="connsiteX36" fmla="*/ 3269210 w 6379985"/>
              <a:gd name="connsiteY36" fmla="*/ 414482 h 1712169"/>
              <a:gd name="connsiteX37" fmla="*/ 3382029 w 6379985"/>
              <a:gd name="connsiteY37" fmla="*/ 401580 h 1712169"/>
              <a:gd name="connsiteX38" fmla="*/ 3375582 w 6379985"/>
              <a:gd name="connsiteY38" fmla="*/ 430609 h 1712169"/>
              <a:gd name="connsiteX39" fmla="*/ 3947732 w 6379985"/>
              <a:gd name="connsiteY39" fmla="*/ 430609 h 1712169"/>
              <a:gd name="connsiteX40" fmla="*/ 3950955 w 6379985"/>
              <a:gd name="connsiteY40" fmla="*/ 512861 h 1712169"/>
              <a:gd name="connsiteX41" fmla="*/ 3784951 w 6379985"/>
              <a:gd name="connsiteY41" fmla="*/ 475767 h 1712169"/>
              <a:gd name="connsiteX42" fmla="*/ 3773669 w 6379985"/>
              <a:gd name="connsiteY42" fmla="*/ 475767 h 1712169"/>
              <a:gd name="connsiteX43" fmla="*/ 3367523 w 6379985"/>
              <a:gd name="connsiteY43" fmla="*/ 482218 h 1712169"/>
              <a:gd name="connsiteX44" fmla="*/ 3290162 w 6379985"/>
              <a:gd name="connsiteY44" fmla="*/ 482218 h 1712169"/>
              <a:gd name="connsiteX45" fmla="*/ 3114488 w 6379985"/>
              <a:gd name="connsiteY45" fmla="*/ 482218 h 1712169"/>
              <a:gd name="connsiteX46" fmla="*/ 3066137 w 6379985"/>
              <a:gd name="connsiteY46" fmla="*/ 493508 h 1712169"/>
              <a:gd name="connsiteX47" fmla="*/ 2759916 w 6379985"/>
              <a:gd name="connsiteY47" fmla="*/ 517699 h 1712169"/>
              <a:gd name="connsiteX48" fmla="*/ 2474647 w 6379985"/>
              <a:gd name="connsiteY48" fmla="*/ 556406 h 1712169"/>
              <a:gd name="connsiteX49" fmla="*/ 1939566 w 6379985"/>
              <a:gd name="connsiteY49" fmla="*/ 619304 h 1712169"/>
              <a:gd name="connsiteX50" fmla="*/ 1809019 w 6379985"/>
              <a:gd name="connsiteY50" fmla="*/ 640270 h 1712169"/>
              <a:gd name="connsiteX51" fmla="*/ 1480234 w 6379985"/>
              <a:gd name="connsiteY51" fmla="*/ 916053 h 1712169"/>
              <a:gd name="connsiteX52" fmla="*/ 1757445 w 6379985"/>
              <a:gd name="connsiteY52" fmla="*/ 753164 h 1712169"/>
              <a:gd name="connsiteX53" fmla="*/ 1865428 w 6379985"/>
              <a:gd name="connsiteY53" fmla="*/ 730585 h 1712169"/>
              <a:gd name="connsiteX54" fmla="*/ 1929896 w 6379985"/>
              <a:gd name="connsiteY54" fmla="*/ 857994 h 1712169"/>
              <a:gd name="connsiteX55" fmla="*/ 1780008 w 6379985"/>
              <a:gd name="connsiteY55" fmla="*/ 1186999 h 1712169"/>
              <a:gd name="connsiteX56" fmla="*/ 1630121 w 6379985"/>
              <a:gd name="connsiteY56" fmla="*/ 1533744 h 1712169"/>
              <a:gd name="connsiteX57" fmla="*/ 1746163 w 6379985"/>
              <a:gd name="connsiteY57" fmla="*/ 1448267 h 1712169"/>
              <a:gd name="connsiteX58" fmla="*/ 1839641 w 6379985"/>
              <a:gd name="connsiteY58" fmla="*/ 1303118 h 1712169"/>
              <a:gd name="connsiteX59" fmla="*/ 2013703 w 6379985"/>
              <a:gd name="connsiteY59" fmla="*/ 1009594 h 1712169"/>
              <a:gd name="connsiteX60" fmla="*/ 2398898 w 6379985"/>
              <a:gd name="connsiteY60" fmla="*/ 791870 h 1712169"/>
              <a:gd name="connsiteX61" fmla="*/ 2489152 w 6379985"/>
              <a:gd name="connsiteY61" fmla="*/ 807998 h 1712169"/>
              <a:gd name="connsiteX62" fmla="*/ 2555231 w 6379985"/>
              <a:gd name="connsiteY62" fmla="*/ 888636 h 1712169"/>
              <a:gd name="connsiteX63" fmla="*/ 2561678 w 6379985"/>
              <a:gd name="connsiteY63" fmla="*/ 927343 h 1712169"/>
              <a:gd name="connsiteX64" fmla="*/ 2526221 w 6379985"/>
              <a:gd name="connsiteY64" fmla="*/ 945083 h 1712169"/>
              <a:gd name="connsiteX65" fmla="*/ 2421461 w 6379985"/>
              <a:gd name="connsiteY65" fmla="*/ 967662 h 1712169"/>
              <a:gd name="connsiteX66" fmla="*/ 2099123 w 6379985"/>
              <a:gd name="connsiteY66" fmla="*/ 1227318 h 1712169"/>
              <a:gd name="connsiteX67" fmla="*/ 2010480 w 6379985"/>
              <a:gd name="connsiteY67" fmla="*/ 1470846 h 1712169"/>
              <a:gd name="connsiteX68" fmla="*/ 2057219 w 6379985"/>
              <a:gd name="connsiteY68" fmla="*/ 1522455 h 1712169"/>
              <a:gd name="connsiteX69" fmla="*/ 2327983 w 6379985"/>
              <a:gd name="connsiteY69" fmla="*/ 1324084 h 1712169"/>
              <a:gd name="connsiteX70" fmla="*/ 2350547 w 6379985"/>
              <a:gd name="connsiteY70" fmla="*/ 1270863 h 1712169"/>
              <a:gd name="connsiteX71" fmla="*/ 2635816 w 6379985"/>
              <a:gd name="connsiteY71" fmla="*/ 883798 h 1712169"/>
              <a:gd name="connsiteX72" fmla="*/ 2679332 w 6379985"/>
              <a:gd name="connsiteY72" fmla="*/ 1051526 h 1712169"/>
              <a:gd name="connsiteX73" fmla="*/ 2539115 w 6379985"/>
              <a:gd name="connsiteY73" fmla="*/ 1385369 h 1712169"/>
              <a:gd name="connsiteX74" fmla="*/ 2500434 w 6379985"/>
              <a:gd name="connsiteY74" fmla="*/ 1495038 h 1712169"/>
              <a:gd name="connsiteX75" fmla="*/ 2732517 w 6379985"/>
              <a:gd name="connsiteY75" fmla="*/ 1333761 h 1712169"/>
              <a:gd name="connsiteX76" fmla="*/ 2771198 w 6379985"/>
              <a:gd name="connsiteY76" fmla="*/ 1277314 h 1712169"/>
              <a:gd name="connsiteX77" fmla="*/ 2996835 w 6379985"/>
              <a:gd name="connsiteY77" fmla="*/ 848317 h 1712169"/>
              <a:gd name="connsiteX78" fmla="*/ 3053244 w 6379985"/>
              <a:gd name="connsiteY78" fmla="*/ 801547 h 1712169"/>
              <a:gd name="connsiteX79" fmla="*/ 3111265 w 6379985"/>
              <a:gd name="connsiteY79" fmla="*/ 887024 h 1712169"/>
              <a:gd name="connsiteX80" fmla="*/ 3103206 w 6379985"/>
              <a:gd name="connsiteY80" fmla="*/ 977339 h 1712169"/>
              <a:gd name="connsiteX81" fmla="*/ 3286939 w 6379985"/>
              <a:gd name="connsiteY81" fmla="*/ 841866 h 1712169"/>
              <a:gd name="connsiteX82" fmla="*/ 3430379 w 6379985"/>
              <a:gd name="connsiteY82" fmla="*/ 859606 h 1712169"/>
              <a:gd name="connsiteX83" fmla="*/ 3446496 w 6379985"/>
              <a:gd name="connsiteY83" fmla="*/ 1025722 h 1712169"/>
              <a:gd name="connsiteX84" fmla="*/ 3327231 w 6379985"/>
              <a:gd name="connsiteY84" fmla="*/ 1298280 h 1712169"/>
              <a:gd name="connsiteX85" fmla="*/ 3245035 w 6379985"/>
              <a:gd name="connsiteY85" fmla="*/ 1522455 h 1712169"/>
              <a:gd name="connsiteX86" fmla="*/ 3267599 w 6379985"/>
              <a:gd name="connsiteY86" fmla="*/ 1545034 h 1712169"/>
              <a:gd name="connsiteX87" fmla="*/ 3525469 w 6379985"/>
              <a:gd name="connsiteY87" fmla="*/ 1454718 h 1712169"/>
              <a:gd name="connsiteX88" fmla="*/ 3551256 w 6379985"/>
              <a:gd name="connsiteY88" fmla="*/ 1427301 h 1712169"/>
              <a:gd name="connsiteX89" fmla="*/ 3802680 w 6379985"/>
              <a:gd name="connsiteY89" fmla="*/ 820900 h 1712169"/>
              <a:gd name="connsiteX90" fmla="*/ 3950955 w 6379985"/>
              <a:gd name="connsiteY90" fmla="*/ 512861 h 1712169"/>
              <a:gd name="connsiteX91" fmla="*/ 4065385 w 6379985"/>
              <a:gd name="connsiteY91" fmla="*/ 327392 h 1712169"/>
              <a:gd name="connsiteX92" fmla="*/ 4128241 w 6379985"/>
              <a:gd name="connsiteY92" fmla="*/ 320941 h 1712169"/>
              <a:gd name="connsiteX93" fmla="*/ 4340984 w 6379985"/>
              <a:gd name="connsiteY93" fmla="*/ 374162 h 1712169"/>
              <a:gd name="connsiteX94" fmla="*/ 4547281 w 6379985"/>
              <a:gd name="connsiteY94" fmla="*/ 396741 h 1712169"/>
              <a:gd name="connsiteX95" fmla="*/ 4434462 w 6379985"/>
              <a:gd name="connsiteY95" fmla="*/ 414482 h 1712169"/>
              <a:gd name="connsiteX96" fmla="*/ 4434462 w 6379985"/>
              <a:gd name="connsiteY96" fmla="*/ 425771 h 1712169"/>
              <a:gd name="connsiteX97" fmla="*/ 4494095 w 6379985"/>
              <a:gd name="connsiteY97" fmla="*/ 430609 h 1712169"/>
              <a:gd name="connsiteX98" fmla="*/ 4495707 w 6379985"/>
              <a:gd name="connsiteY98" fmla="*/ 443512 h 1712169"/>
              <a:gd name="connsiteX99" fmla="*/ 4382888 w 6379985"/>
              <a:gd name="connsiteY99" fmla="*/ 467703 h 1712169"/>
              <a:gd name="connsiteX100" fmla="*/ 4426404 w 6379985"/>
              <a:gd name="connsiteY100" fmla="*/ 495120 h 1712169"/>
              <a:gd name="connsiteX101" fmla="*/ 4215273 w 6379985"/>
              <a:gd name="connsiteY101" fmla="*/ 556406 h 1712169"/>
              <a:gd name="connsiteX102" fmla="*/ 4165310 w 6379985"/>
              <a:gd name="connsiteY102" fmla="*/ 604789 h 1712169"/>
              <a:gd name="connsiteX103" fmla="*/ 4039598 w 6379985"/>
              <a:gd name="connsiteY103" fmla="*/ 937019 h 1712169"/>
              <a:gd name="connsiteX104" fmla="*/ 4013811 w 6379985"/>
              <a:gd name="connsiteY104" fmla="*/ 1064428 h 1712169"/>
              <a:gd name="connsiteX105" fmla="*/ 4247506 w 6379985"/>
              <a:gd name="connsiteY105" fmla="*/ 935407 h 1712169"/>
              <a:gd name="connsiteX106" fmla="*/ 4332926 w 6379985"/>
              <a:gd name="connsiteY106" fmla="*/ 954760 h 1712169"/>
              <a:gd name="connsiteX107" fmla="*/ 4311974 w 6379985"/>
              <a:gd name="connsiteY107" fmla="*/ 1027334 h 1712169"/>
              <a:gd name="connsiteX108" fmla="*/ 3978354 w 6379985"/>
              <a:gd name="connsiteY108" fmla="*/ 1236995 h 1712169"/>
              <a:gd name="connsiteX109" fmla="*/ 3965461 w 6379985"/>
              <a:gd name="connsiteY109" fmla="*/ 1346663 h 1712169"/>
              <a:gd name="connsiteX110" fmla="*/ 4020258 w 6379985"/>
              <a:gd name="connsiteY110" fmla="*/ 1411174 h 1712169"/>
              <a:gd name="connsiteX111" fmla="*/ 4326479 w 6379985"/>
              <a:gd name="connsiteY111" fmla="*/ 1469233 h 1712169"/>
              <a:gd name="connsiteX112" fmla="*/ 4340984 w 6379985"/>
              <a:gd name="connsiteY112" fmla="*/ 1457944 h 1712169"/>
              <a:gd name="connsiteX113" fmla="*/ 4450579 w 6379985"/>
              <a:gd name="connsiteY113" fmla="*/ 1430527 h 1712169"/>
              <a:gd name="connsiteX114" fmla="*/ 4645594 w 6379985"/>
              <a:gd name="connsiteY114" fmla="*/ 1483748 h 1712169"/>
              <a:gd name="connsiteX115" fmla="*/ 4751966 w 6379985"/>
              <a:gd name="connsiteY115" fmla="*/ 1432140 h 1712169"/>
              <a:gd name="connsiteX116" fmla="*/ 4721344 w 6379985"/>
              <a:gd name="connsiteY116" fmla="*/ 1333761 h 1712169"/>
              <a:gd name="connsiteX117" fmla="*/ 4645594 w 6379985"/>
              <a:gd name="connsiteY117" fmla="*/ 1274088 h 1712169"/>
              <a:gd name="connsiteX118" fmla="*/ 4532776 w 6379985"/>
              <a:gd name="connsiteY118" fmla="*/ 1087007 h 1712169"/>
              <a:gd name="connsiteX119" fmla="*/ 4742296 w 6379985"/>
              <a:gd name="connsiteY119" fmla="*/ 896700 h 1712169"/>
              <a:gd name="connsiteX120" fmla="*/ 5056575 w 6379985"/>
              <a:gd name="connsiteY120" fmla="*/ 1091845 h 1712169"/>
              <a:gd name="connsiteX121" fmla="*/ 5058187 w 6379985"/>
              <a:gd name="connsiteY121" fmla="*/ 1141841 h 1712169"/>
              <a:gd name="connsiteX122" fmla="*/ 5008225 w 6379985"/>
              <a:gd name="connsiteY122" fmla="*/ 1133777 h 1712169"/>
              <a:gd name="connsiteX123" fmla="*/ 4751966 w 6379985"/>
              <a:gd name="connsiteY123" fmla="*/ 1067654 h 1712169"/>
              <a:gd name="connsiteX124" fmla="*/ 4674605 w 6379985"/>
              <a:gd name="connsiteY124" fmla="*/ 1132164 h 1712169"/>
              <a:gd name="connsiteX125" fmla="*/ 4724567 w 6379985"/>
              <a:gd name="connsiteY125" fmla="*/ 1193450 h 1712169"/>
              <a:gd name="connsiteX126" fmla="*/ 4917970 w 6379985"/>
              <a:gd name="connsiteY126" fmla="*/ 1404723 h 1712169"/>
              <a:gd name="connsiteX127" fmla="*/ 4856726 w 6379985"/>
              <a:gd name="connsiteY127" fmla="*/ 1624059 h 1712169"/>
              <a:gd name="connsiteX128" fmla="*/ 4486037 w 6379985"/>
              <a:gd name="connsiteY128" fmla="*/ 1606319 h 1712169"/>
              <a:gd name="connsiteX129" fmla="*/ 4276517 w 6379985"/>
              <a:gd name="connsiteY129" fmla="*/ 1583740 h 1712169"/>
              <a:gd name="connsiteX130" fmla="*/ 4013811 w 6379985"/>
              <a:gd name="connsiteY130" fmla="*/ 1562774 h 1712169"/>
              <a:gd name="connsiteX131" fmla="*/ 3939674 w 6379985"/>
              <a:gd name="connsiteY131" fmla="*/ 1490199 h 1712169"/>
              <a:gd name="connsiteX132" fmla="*/ 3863924 w 6379985"/>
              <a:gd name="connsiteY132" fmla="*/ 1409561 h 1712169"/>
              <a:gd name="connsiteX133" fmla="*/ 3818797 w 6379985"/>
              <a:gd name="connsiteY133" fmla="*/ 1485361 h 1712169"/>
              <a:gd name="connsiteX134" fmla="*/ 3673745 w 6379985"/>
              <a:gd name="connsiteY134" fmla="*/ 1665991 h 1712169"/>
              <a:gd name="connsiteX135" fmla="*/ 3523857 w 6379985"/>
              <a:gd name="connsiteY135" fmla="*/ 1595029 h 1712169"/>
              <a:gd name="connsiteX136" fmla="*/ 3510964 w 6379985"/>
              <a:gd name="connsiteY136" fmla="*/ 1527293 h 1712169"/>
              <a:gd name="connsiteX137" fmla="*/ 3293386 w 6379985"/>
              <a:gd name="connsiteY137" fmla="*/ 1627285 h 1712169"/>
              <a:gd name="connsiteX138" fmla="*/ 3067749 w 6379985"/>
              <a:gd name="connsiteY138" fmla="*/ 1517616 h 1712169"/>
              <a:gd name="connsiteX139" fmla="*/ 3117711 w 6379985"/>
              <a:gd name="connsiteY139" fmla="*/ 1254735 h 1712169"/>
              <a:gd name="connsiteX140" fmla="*/ 3224083 w 6379985"/>
              <a:gd name="connsiteY140" fmla="*/ 1054752 h 1712169"/>
              <a:gd name="connsiteX141" fmla="*/ 3251482 w 6379985"/>
              <a:gd name="connsiteY141" fmla="*/ 991854 h 1712169"/>
              <a:gd name="connsiteX142" fmla="*/ 2996835 w 6379985"/>
              <a:gd name="connsiteY142" fmla="*/ 1269250 h 1712169"/>
              <a:gd name="connsiteX143" fmla="*/ 2856618 w 6379985"/>
              <a:gd name="connsiteY143" fmla="*/ 1578902 h 1712169"/>
              <a:gd name="connsiteX144" fmla="*/ 2790538 w 6379985"/>
              <a:gd name="connsiteY144" fmla="*/ 1619221 h 1712169"/>
              <a:gd name="connsiteX145" fmla="*/ 2684167 w 6379985"/>
              <a:gd name="connsiteY145" fmla="*/ 1525680 h 1712169"/>
              <a:gd name="connsiteX146" fmla="*/ 2684167 w 6379985"/>
              <a:gd name="connsiteY146" fmla="*/ 1499876 h 1712169"/>
              <a:gd name="connsiteX147" fmla="*/ 2490764 w 6379985"/>
              <a:gd name="connsiteY147" fmla="*/ 1619221 h 1712169"/>
              <a:gd name="connsiteX148" fmla="*/ 2300584 w 6379985"/>
              <a:gd name="connsiteY148" fmla="*/ 1509553 h 1712169"/>
              <a:gd name="connsiteX149" fmla="*/ 2157144 w 6379985"/>
              <a:gd name="connsiteY149" fmla="*/ 1590191 h 1712169"/>
              <a:gd name="connsiteX150" fmla="*/ 1825136 w 6379985"/>
              <a:gd name="connsiteY150" fmla="*/ 1504714 h 1712169"/>
              <a:gd name="connsiteX151" fmla="*/ 1667190 w 6379985"/>
              <a:gd name="connsiteY151" fmla="*/ 1611157 h 1712169"/>
              <a:gd name="connsiteX152" fmla="*/ 1485069 w 6379985"/>
              <a:gd name="connsiteY152" fmla="*/ 1615995 h 1712169"/>
              <a:gd name="connsiteX153" fmla="*/ 1418990 w 6379985"/>
              <a:gd name="connsiteY153" fmla="*/ 1461170 h 1712169"/>
              <a:gd name="connsiteX154" fmla="*/ 1554372 w 6379985"/>
              <a:gd name="connsiteY154" fmla="*/ 1122488 h 1712169"/>
              <a:gd name="connsiteX155" fmla="*/ 1717152 w 6379985"/>
              <a:gd name="connsiteY155" fmla="*/ 867670 h 1712169"/>
              <a:gd name="connsiteX156" fmla="*/ 1554372 w 6379985"/>
              <a:gd name="connsiteY156" fmla="*/ 962824 h 1712169"/>
              <a:gd name="connsiteX157" fmla="*/ 1232034 w 6379985"/>
              <a:gd name="connsiteY157" fmla="*/ 1320859 h 1712169"/>
              <a:gd name="connsiteX158" fmla="*/ 1033796 w 6379985"/>
              <a:gd name="connsiteY158" fmla="*/ 1622446 h 1712169"/>
              <a:gd name="connsiteX159" fmla="*/ 990280 w 6379985"/>
              <a:gd name="connsiteY159" fmla="*/ 1640187 h 1712169"/>
              <a:gd name="connsiteX160" fmla="*/ 959658 w 6379985"/>
              <a:gd name="connsiteY160" fmla="*/ 1606319 h 1712169"/>
              <a:gd name="connsiteX161" fmla="*/ 970940 w 6379985"/>
              <a:gd name="connsiteY161" fmla="*/ 1430527 h 1712169"/>
              <a:gd name="connsiteX162" fmla="*/ 1309395 w 6379985"/>
              <a:gd name="connsiteY162" fmla="*/ 753164 h 1712169"/>
              <a:gd name="connsiteX163" fmla="*/ 1311006 w 6379985"/>
              <a:gd name="connsiteY163" fmla="*/ 740261 h 1712169"/>
              <a:gd name="connsiteX164" fmla="*/ 1294889 w 6379985"/>
              <a:gd name="connsiteY164" fmla="*/ 733810 h 1712169"/>
              <a:gd name="connsiteX165" fmla="*/ 962881 w 6379985"/>
              <a:gd name="connsiteY165" fmla="*/ 785419 h 1712169"/>
              <a:gd name="connsiteX166" fmla="*/ 832334 w 6379985"/>
              <a:gd name="connsiteY166" fmla="*/ 907990 h 1712169"/>
              <a:gd name="connsiteX167" fmla="*/ 637320 w 6379985"/>
              <a:gd name="connsiteY167" fmla="*/ 1259573 h 1712169"/>
              <a:gd name="connsiteX168" fmla="*/ 495491 w 6379985"/>
              <a:gd name="connsiteY168" fmla="*/ 1567612 h 1712169"/>
              <a:gd name="connsiteX169" fmla="*/ 558347 w 6379985"/>
              <a:gd name="connsiteY169" fmla="*/ 1640187 h 1712169"/>
              <a:gd name="connsiteX170" fmla="*/ 814606 w 6379985"/>
              <a:gd name="connsiteY170" fmla="*/ 1593417 h 1712169"/>
              <a:gd name="connsiteX171" fmla="*/ 685671 w 6379985"/>
              <a:gd name="connsiteY171" fmla="*/ 1688570 h 1712169"/>
              <a:gd name="connsiteX172" fmla="*/ 532560 w 6379985"/>
              <a:gd name="connsiteY172" fmla="*/ 1711149 h 1712169"/>
              <a:gd name="connsiteX173" fmla="*/ 342380 w 6379985"/>
              <a:gd name="connsiteY173" fmla="*/ 1535357 h 1712169"/>
              <a:gd name="connsiteX174" fmla="*/ 405236 w 6379985"/>
              <a:gd name="connsiteY174" fmla="*/ 1198288 h 1712169"/>
              <a:gd name="connsiteX175" fmla="*/ 609921 w 6379985"/>
              <a:gd name="connsiteY175" fmla="*/ 811223 h 1712169"/>
              <a:gd name="connsiteX176" fmla="*/ 464869 w 6379985"/>
              <a:gd name="connsiteY176" fmla="*/ 835415 h 1712169"/>
              <a:gd name="connsiteX177" fmla="*/ 58723 w 6379985"/>
              <a:gd name="connsiteY177" fmla="*/ 728972 h 1712169"/>
              <a:gd name="connsiteX178" fmla="*/ 8761 w 6379985"/>
              <a:gd name="connsiteY178" fmla="*/ 587048 h 1712169"/>
              <a:gd name="connsiteX179" fmla="*/ 110297 w 6379985"/>
              <a:gd name="connsiteY179" fmla="*/ 451576 h 1712169"/>
              <a:gd name="connsiteX180" fmla="*/ 244067 w 6379985"/>
              <a:gd name="connsiteY180" fmla="*/ 572533 h 1712169"/>
              <a:gd name="connsiteX181" fmla="*/ 223116 w 6379985"/>
              <a:gd name="connsiteY181" fmla="*/ 662848 h 1712169"/>
              <a:gd name="connsiteX182" fmla="*/ 343992 w 6379985"/>
              <a:gd name="connsiteY182" fmla="*/ 669300 h 1712169"/>
              <a:gd name="connsiteX183" fmla="*/ 498714 w 6379985"/>
              <a:gd name="connsiteY183" fmla="*/ 659623 h 1712169"/>
              <a:gd name="connsiteX184" fmla="*/ 792042 w 6379985"/>
              <a:gd name="connsiteY184" fmla="*/ 558018 h 1712169"/>
              <a:gd name="connsiteX185" fmla="*/ 966105 w 6379985"/>
              <a:gd name="connsiteY185" fmla="*/ 282235 h 1712169"/>
              <a:gd name="connsiteX186" fmla="*/ 993503 w 6379985"/>
              <a:gd name="connsiteY186" fmla="*/ 253205 h 1712169"/>
              <a:gd name="connsiteX187" fmla="*/ 1027349 w 6379985"/>
              <a:gd name="connsiteY187" fmla="*/ 270945 h 1712169"/>
              <a:gd name="connsiteX188" fmla="*/ 1048301 w 6379985"/>
              <a:gd name="connsiteY188" fmla="*/ 548342 h 1712169"/>
              <a:gd name="connsiteX189" fmla="*/ 1006397 w 6379985"/>
              <a:gd name="connsiteY189" fmla="*/ 637044 h 1712169"/>
              <a:gd name="connsiteX190" fmla="*/ 1174013 w 6379985"/>
              <a:gd name="connsiteY190" fmla="*/ 619304 h 1712169"/>
              <a:gd name="connsiteX191" fmla="*/ 1464117 w 6379985"/>
              <a:gd name="connsiteY191" fmla="*/ 438673 h 1712169"/>
              <a:gd name="connsiteX192" fmla="*/ 1721987 w 6379985"/>
              <a:gd name="connsiteY192" fmla="*/ 0 h 17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6379985" h="1712169">
                <a:moveTo>
                  <a:pt x="5132895" y="435026"/>
                </a:moveTo>
                <a:cubicBezTo>
                  <a:pt x="5237661" y="435026"/>
                  <a:pt x="5342426" y="431800"/>
                  <a:pt x="5445579" y="447929"/>
                </a:cubicBezTo>
                <a:cubicBezTo>
                  <a:pt x="5545509" y="464059"/>
                  <a:pt x="5642215" y="514059"/>
                  <a:pt x="5742145" y="526963"/>
                </a:cubicBezTo>
                <a:cubicBezTo>
                  <a:pt x="5879145" y="546318"/>
                  <a:pt x="5980686" y="633416"/>
                  <a:pt x="6098346" y="685029"/>
                </a:cubicBezTo>
                <a:cubicBezTo>
                  <a:pt x="6151534" y="707610"/>
                  <a:pt x="6195052" y="757611"/>
                  <a:pt x="6235346" y="802773"/>
                </a:cubicBezTo>
                <a:cubicBezTo>
                  <a:pt x="6272417" y="843096"/>
                  <a:pt x="6299817" y="891483"/>
                  <a:pt x="6328829" y="936645"/>
                </a:cubicBezTo>
                <a:cubicBezTo>
                  <a:pt x="6396523" y="1046324"/>
                  <a:pt x="6390076" y="1162455"/>
                  <a:pt x="6349782" y="1278585"/>
                </a:cubicBezTo>
                <a:cubicBezTo>
                  <a:pt x="6343335" y="1299553"/>
                  <a:pt x="6320770" y="1317295"/>
                  <a:pt x="6306264" y="1338263"/>
                </a:cubicBezTo>
                <a:cubicBezTo>
                  <a:pt x="6335276" y="1209229"/>
                  <a:pt x="6351393" y="1088260"/>
                  <a:pt x="6282087" y="970517"/>
                </a:cubicBezTo>
                <a:cubicBezTo>
                  <a:pt x="6275640" y="957613"/>
                  <a:pt x="6290146" y="933419"/>
                  <a:pt x="6296593" y="904387"/>
                </a:cubicBezTo>
                <a:cubicBezTo>
                  <a:pt x="6278864" y="915677"/>
                  <a:pt x="6269193" y="922129"/>
                  <a:pt x="6259523" y="926968"/>
                </a:cubicBezTo>
                <a:cubicBezTo>
                  <a:pt x="6256299" y="923742"/>
                  <a:pt x="6251464" y="920516"/>
                  <a:pt x="6251464" y="918903"/>
                </a:cubicBezTo>
                <a:cubicBezTo>
                  <a:pt x="6254687" y="865677"/>
                  <a:pt x="6230511" y="835031"/>
                  <a:pt x="6183769" y="812450"/>
                </a:cubicBezTo>
                <a:cubicBezTo>
                  <a:pt x="6161205" y="801160"/>
                  <a:pt x="6146699" y="770514"/>
                  <a:pt x="6122522" y="741482"/>
                </a:cubicBezTo>
                <a:cubicBezTo>
                  <a:pt x="6106405" y="736643"/>
                  <a:pt x="6072557" y="728578"/>
                  <a:pt x="6040322" y="715675"/>
                </a:cubicBezTo>
                <a:cubicBezTo>
                  <a:pt x="5972627" y="689868"/>
                  <a:pt x="5903321" y="664061"/>
                  <a:pt x="5835627" y="636641"/>
                </a:cubicBezTo>
                <a:cubicBezTo>
                  <a:pt x="5796945" y="620512"/>
                  <a:pt x="5758262" y="601157"/>
                  <a:pt x="5719580" y="585028"/>
                </a:cubicBezTo>
                <a:cubicBezTo>
                  <a:pt x="5713133" y="581802"/>
                  <a:pt x="5701850" y="578576"/>
                  <a:pt x="5695403" y="580189"/>
                </a:cubicBezTo>
                <a:cubicBezTo>
                  <a:pt x="5603532" y="602770"/>
                  <a:pt x="5522944" y="555995"/>
                  <a:pt x="5437520" y="539866"/>
                </a:cubicBezTo>
                <a:cubicBezTo>
                  <a:pt x="5352096" y="525350"/>
                  <a:pt x="5265061" y="517285"/>
                  <a:pt x="5178025" y="507608"/>
                </a:cubicBezTo>
                <a:cubicBezTo>
                  <a:pt x="5155460" y="505995"/>
                  <a:pt x="5131284" y="507608"/>
                  <a:pt x="5108719" y="505995"/>
                </a:cubicBezTo>
                <a:cubicBezTo>
                  <a:pt x="5055531" y="505995"/>
                  <a:pt x="5005566" y="530188"/>
                  <a:pt x="4949154" y="489865"/>
                </a:cubicBezTo>
                <a:cubicBezTo>
                  <a:pt x="4924977" y="472123"/>
                  <a:pt x="4868565" y="497930"/>
                  <a:pt x="4820212" y="504382"/>
                </a:cubicBezTo>
                <a:cubicBezTo>
                  <a:pt x="4828271" y="493091"/>
                  <a:pt x="4836330" y="485027"/>
                  <a:pt x="4846001" y="472123"/>
                </a:cubicBezTo>
                <a:cubicBezTo>
                  <a:pt x="4765412" y="476962"/>
                  <a:pt x="4686436" y="480188"/>
                  <a:pt x="4607459" y="485027"/>
                </a:cubicBezTo>
                <a:cubicBezTo>
                  <a:pt x="4605847" y="478575"/>
                  <a:pt x="4605847" y="470510"/>
                  <a:pt x="4604235" y="464059"/>
                </a:cubicBezTo>
                <a:cubicBezTo>
                  <a:pt x="4650977" y="455994"/>
                  <a:pt x="4697718" y="443091"/>
                  <a:pt x="4744459" y="441478"/>
                </a:cubicBezTo>
                <a:cubicBezTo>
                  <a:pt x="4873401" y="436639"/>
                  <a:pt x="5003954" y="433413"/>
                  <a:pt x="5132895" y="435026"/>
                </a:cubicBezTo>
                <a:close/>
                <a:moveTo>
                  <a:pt x="1721987" y="0"/>
                </a:moveTo>
                <a:cubicBezTo>
                  <a:pt x="1807407" y="29030"/>
                  <a:pt x="1839641" y="104830"/>
                  <a:pt x="1805795" y="193532"/>
                </a:cubicBezTo>
                <a:cubicBezTo>
                  <a:pt x="1762280" y="309652"/>
                  <a:pt x="1717152" y="422546"/>
                  <a:pt x="1668802" y="546729"/>
                </a:cubicBezTo>
                <a:cubicBezTo>
                  <a:pt x="1718764" y="541891"/>
                  <a:pt x="1763891" y="537052"/>
                  <a:pt x="1810630" y="532214"/>
                </a:cubicBezTo>
                <a:cubicBezTo>
                  <a:pt x="1905720" y="522538"/>
                  <a:pt x="2002422" y="514474"/>
                  <a:pt x="2097511" y="503184"/>
                </a:cubicBezTo>
                <a:cubicBezTo>
                  <a:pt x="2249010" y="483831"/>
                  <a:pt x="2398898" y="461252"/>
                  <a:pt x="2550396" y="445125"/>
                </a:cubicBezTo>
                <a:cubicBezTo>
                  <a:pt x="2685778" y="432222"/>
                  <a:pt x="2822772" y="425771"/>
                  <a:pt x="2959766" y="416094"/>
                </a:cubicBezTo>
                <a:cubicBezTo>
                  <a:pt x="3027457" y="411256"/>
                  <a:pt x="3095148" y="401580"/>
                  <a:pt x="3162839" y="399967"/>
                </a:cubicBezTo>
                <a:cubicBezTo>
                  <a:pt x="3196684" y="398354"/>
                  <a:pt x="3233753" y="414482"/>
                  <a:pt x="3269210" y="414482"/>
                </a:cubicBezTo>
                <a:cubicBezTo>
                  <a:pt x="3304668" y="416094"/>
                  <a:pt x="3341736" y="406418"/>
                  <a:pt x="3382029" y="401580"/>
                </a:cubicBezTo>
                <a:cubicBezTo>
                  <a:pt x="3382029" y="399967"/>
                  <a:pt x="3380417" y="408031"/>
                  <a:pt x="3375582" y="430609"/>
                </a:cubicBezTo>
                <a:cubicBezTo>
                  <a:pt x="3570596" y="430609"/>
                  <a:pt x="3762388" y="430609"/>
                  <a:pt x="3947732" y="430609"/>
                </a:cubicBezTo>
                <a:cubicBezTo>
                  <a:pt x="3949344" y="467703"/>
                  <a:pt x="3950955" y="490282"/>
                  <a:pt x="3950955" y="512861"/>
                </a:cubicBezTo>
                <a:cubicBezTo>
                  <a:pt x="3904216" y="461252"/>
                  <a:pt x="3851031" y="445125"/>
                  <a:pt x="3784951" y="475767"/>
                </a:cubicBezTo>
                <a:cubicBezTo>
                  <a:pt x="3781728" y="477380"/>
                  <a:pt x="3776893" y="477380"/>
                  <a:pt x="3773669" y="475767"/>
                </a:cubicBezTo>
                <a:cubicBezTo>
                  <a:pt x="3638287" y="433835"/>
                  <a:pt x="3501294" y="461252"/>
                  <a:pt x="3367523" y="482218"/>
                </a:cubicBezTo>
                <a:cubicBezTo>
                  <a:pt x="3340125" y="485444"/>
                  <a:pt x="3307891" y="491895"/>
                  <a:pt x="3290162" y="482218"/>
                </a:cubicBezTo>
                <a:cubicBezTo>
                  <a:pt x="3228918" y="448350"/>
                  <a:pt x="3172509" y="472542"/>
                  <a:pt x="3114488" y="482218"/>
                </a:cubicBezTo>
                <a:cubicBezTo>
                  <a:pt x="3098371" y="483831"/>
                  <a:pt x="3083866" y="491895"/>
                  <a:pt x="3066137" y="493508"/>
                </a:cubicBezTo>
                <a:cubicBezTo>
                  <a:pt x="2964601" y="501572"/>
                  <a:pt x="2861453" y="506410"/>
                  <a:pt x="2759916" y="517699"/>
                </a:cubicBezTo>
                <a:cubicBezTo>
                  <a:pt x="2664826" y="527376"/>
                  <a:pt x="2569737" y="545116"/>
                  <a:pt x="2474647" y="556406"/>
                </a:cubicBezTo>
                <a:cubicBezTo>
                  <a:pt x="2297361" y="578984"/>
                  <a:pt x="2118463" y="598338"/>
                  <a:pt x="1939566" y="619304"/>
                </a:cubicBezTo>
                <a:cubicBezTo>
                  <a:pt x="1896050" y="624142"/>
                  <a:pt x="1852534" y="640270"/>
                  <a:pt x="1809019" y="640270"/>
                </a:cubicBezTo>
                <a:cubicBezTo>
                  <a:pt x="1643015" y="638657"/>
                  <a:pt x="1517303" y="741874"/>
                  <a:pt x="1480234" y="916053"/>
                </a:cubicBezTo>
                <a:cubicBezTo>
                  <a:pt x="1573712" y="861219"/>
                  <a:pt x="1668802" y="811223"/>
                  <a:pt x="1757445" y="753164"/>
                </a:cubicBezTo>
                <a:cubicBezTo>
                  <a:pt x="1792902" y="728972"/>
                  <a:pt x="1821912" y="701555"/>
                  <a:pt x="1865428" y="730585"/>
                </a:cubicBezTo>
                <a:cubicBezTo>
                  <a:pt x="1910555" y="761227"/>
                  <a:pt x="1960518" y="790257"/>
                  <a:pt x="1929896" y="857994"/>
                </a:cubicBezTo>
                <a:cubicBezTo>
                  <a:pt x="1881545" y="969275"/>
                  <a:pt x="1834806" y="1080556"/>
                  <a:pt x="1780008" y="1186999"/>
                </a:cubicBezTo>
                <a:cubicBezTo>
                  <a:pt x="1725211" y="1295054"/>
                  <a:pt x="1660743" y="1396659"/>
                  <a:pt x="1630121" y="1533744"/>
                </a:cubicBezTo>
                <a:cubicBezTo>
                  <a:pt x="1676860" y="1498263"/>
                  <a:pt x="1710706" y="1469233"/>
                  <a:pt x="1746163" y="1448267"/>
                </a:cubicBezTo>
                <a:cubicBezTo>
                  <a:pt x="1802572" y="1414399"/>
                  <a:pt x="1833194" y="1369242"/>
                  <a:pt x="1839641" y="1303118"/>
                </a:cubicBezTo>
                <a:cubicBezTo>
                  <a:pt x="1852534" y="1180548"/>
                  <a:pt x="1926672" y="1090232"/>
                  <a:pt x="2013703" y="1009594"/>
                </a:cubicBezTo>
                <a:cubicBezTo>
                  <a:pt x="2124910" y="906377"/>
                  <a:pt x="2255457" y="840253"/>
                  <a:pt x="2398898" y="791870"/>
                </a:cubicBezTo>
                <a:cubicBezTo>
                  <a:pt x="2439190" y="778968"/>
                  <a:pt x="2464977" y="780581"/>
                  <a:pt x="2489152" y="807998"/>
                </a:cubicBezTo>
                <a:cubicBezTo>
                  <a:pt x="2513328" y="833802"/>
                  <a:pt x="2534280" y="859606"/>
                  <a:pt x="2555231" y="888636"/>
                </a:cubicBezTo>
                <a:cubicBezTo>
                  <a:pt x="2561678" y="898313"/>
                  <a:pt x="2566513" y="917666"/>
                  <a:pt x="2561678" y="927343"/>
                </a:cubicBezTo>
                <a:cubicBezTo>
                  <a:pt x="2558455" y="937019"/>
                  <a:pt x="2539115" y="941858"/>
                  <a:pt x="2526221" y="945083"/>
                </a:cubicBezTo>
                <a:cubicBezTo>
                  <a:pt x="2490764" y="953147"/>
                  <a:pt x="2455307" y="954760"/>
                  <a:pt x="2421461" y="967662"/>
                </a:cubicBezTo>
                <a:cubicBezTo>
                  <a:pt x="2284467" y="1016045"/>
                  <a:pt x="2187766" y="1119262"/>
                  <a:pt x="2099123" y="1227318"/>
                </a:cubicBezTo>
                <a:cubicBezTo>
                  <a:pt x="2041102" y="1295054"/>
                  <a:pt x="2007257" y="1377305"/>
                  <a:pt x="2010480" y="1470846"/>
                </a:cubicBezTo>
                <a:cubicBezTo>
                  <a:pt x="2010480" y="1504714"/>
                  <a:pt x="2024985" y="1535357"/>
                  <a:pt x="2057219" y="1522455"/>
                </a:cubicBezTo>
                <a:cubicBezTo>
                  <a:pt x="2161979" y="1478910"/>
                  <a:pt x="2303808" y="1480523"/>
                  <a:pt x="2327983" y="1324084"/>
                </a:cubicBezTo>
                <a:cubicBezTo>
                  <a:pt x="2331207" y="1304731"/>
                  <a:pt x="2344100" y="1288603"/>
                  <a:pt x="2350547" y="1270863"/>
                </a:cubicBezTo>
                <a:cubicBezTo>
                  <a:pt x="2411791" y="1116037"/>
                  <a:pt x="2527833" y="1003143"/>
                  <a:pt x="2635816" y="883798"/>
                </a:cubicBezTo>
                <a:cubicBezTo>
                  <a:pt x="2708342" y="922504"/>
                  <a:pt x="2716401" y="961211"/>
                  <a:pt x="2679332" y="1051526"/>
                </a:cubicBezTo>
                <a:cubicBezTo>
                  <a:pt x="2630981" y="1161194"/>
                  <a:pt x="2585854" y="1272475"/>
                  <a:pt x="2539115" y="1385369"/>
                </a:cubicBezTo>
                <a:cubicBezTo>
                  <a:pt x="2526221" y="1416012"/>
                  <a:pt x="2516551" y="1449880"/>
                  <a:pt x="2500434" y="1495038"/>
                </a:cubicBezTo>
                <a:cubicBezTo>
                  <a:pt x="2587465" y="1435365"/>
                  <a:pt x="2661603" y="1385369"/>
                  <a:pt x="2732517" y="1333761"/>
                </a:cubicBezTo>
                <a:cubicBezTo>
                  <a:pt x="2750246" y="1320859"/>
                  <a:pt x="2761528" y="1298280"/>
                  <a:pt x="2771198" y="1277314"/>
                </a:cubicBezTo>
                <a:cubicBezTo>
                  <a:pt x="2846947" y="1133777"/>
                  <a:pt x="2921085" y="990241"/>
                  <a:pt x="2996835" y="848317"/>
                </a:cubicBezTo>
                <a:cubicBezTo>
                  <a:pt x="3008117" y="828964"/>
                  <a:pt x="3033904" y="816062"/>
                  <a:pt x="3053244" y="801547"/>
                </a:cubicBezTo>
                <a:cubicBezTo>
                  <a:pt x="3072584" y="828964"/>
                  <a:pt x="3101595" y="854768"/>
                  <a:pt x="3111265" y="887024"/>
                </a:cubicBezTo>
                <a:cubicBezTo>
                  <a:pt x="3119323" y="912828"/>
                  <a:pt x="3106430" y="946696"/>
                  <a:pt x="3103206" y="977339"/>
                </a:cubicBezTo>
                <a:cubicBezTo>
                  <a:pt x="3166062" y="930568"/>
                  <a:pt x="3225695" y="887024"/>
                  <a:pt x="3286939" y="841866"/>
                </a:cubicBezTo>
                <a:cubicBezTo>
                  <a:pt x="3340125" y="803160"/>
                  <a:pt x="3385252" y="816062"/>
                  <a:pt x="3430379" y="859606"/>
                </a:cubicBezTo>
                <a:cubicBezTo>
                  <a:pt x="3485177" y="911215"/>
                  <a:pt x="3469060" y="969275"/>
                  <a:pt x="3446496" y="1025722"/>
                </a:cubicBezTo>
                <a:cubicBezTo>
                  <a:pt x="3407816" y="1117650"/>
                  <a:pt x="3364300" y="1206352"/>
                  <a:pt x="3327231" y="1298280"/>
                </a:cubicBezTo>
                <a:cubicBezTo>
                  <a:pt x="3296609" y="1372467"/>
                  <a:pt x="3272434" y="1448267"/>
                  <a:pt x="3245035" y="1522455"/>
                </a:cubicBezTo>
                <a:cubicBezTo>
                  <a:pt x="3253093" y="1530519"/>
                  <a:pt x="3261152" y="1536970"/>
                  <a:pt x="3267599" y="1545034"/>
                </a:cubicBezTo>
                <a:cubicBezTo>
                  <a:pt x="3354630" y="1516004"/>
                  <a:pt x="3440050" y="1486974"/>
                  <a:pt x="3525469" y="1454718"/>
                </a:cubicBezTo>
                <a:cubicBezTo>
                  <a:pt x="3536751" y="1451493"/>
                  <a:pt x="3546421" y="1438591"/>
                  <a:pt x="3551256" y="1427301"/>
                </a:cubicBezTo>
                <a:cubicBezTo>
                  <a:pt x="3635064" y="1225705"/>
                  <a:pt x="3717260" y="1020883"/>
                  <a:pt x="3802680" y="820900"/>
                </a:cubicBezTo>
                <a:cubicBezTo>
                  <a:pt x="3847807" y="716070"/>
                  <a:pt x="3900993" y="614465"/>
                  <a:pt x="3950955" y="512861"/>
                </a:cubicBezTo>
                <a:cubicBezTo>
                  <a:pt x="3988024" y="449963"/>
                  <a:pt x="4023482" y="387065"/>
                  <a:pt x="4065385" y="327392"/>
                </a:cubicBezTo>
                <a:cubicBezTo>
                  <a:pt x="4073444" y="316103"/>
                  <a:pt x="4107289" y="317715"/>
                  <a:pt x="4128241" y="320941"/>
                </a:cubicBezTo>
                <a:cubicBezTo>
                  <a:pt x="4199156" y="337069"/>
                  <a:pt x="4270070" y="359647"/>
                  <a:pt x="4340984" y="374162"/>
                </a:cubicBezTo>
                <a:cubicBezTo>
                  <a:pt x="4407064" y="385452"/>
                  <a:pt x="4474755" y="388677"/>
                  <a:pt x="4547281" y="396741"/>
                </a:cubicBezTo>
                <a:cubicBezTo>
                  <a:pt x="4505377" y="403192"/>
                  <a:pt x="4469920" y="408031"/>
                  <a:pt x="4434462" y="414482"/>
                </a:cubicBezTo>
                <a:cubicBezTo>
                  <a:pt x="4434462" y="417707"/>
                  <a:pt x="4434462" y="420933"/>
                  <a:pt x="4434462" y="425771"/>
                </a:cubicBezTo>
                <a:cubicBezTo>
                  <a:pt x="4453803" y="427384"/>
                  <a:pt x="4474755" y="428997"/>
                  <a:pt x="4494095" y="430609"/>
                </a:cubicBezTo>
                <a:cubicBezTo>
                  <a:pt x="4494095" y="433835"/>
                  <a:pt x="4495707" y="438673"/>
                  <a:pt x="4495707" y="443512"/>
                </a:cubicBezTo>
                <a:cubicBezTo>
                  <a:pt x="4461861" y="449963"/>
                  <a:pt x="4426404" y="458027"/>
                  <a:pt x="4382888" y="467703"/>
                </a:cubicBezTo>
                <a:cubicBezTo>
                  <a:pt x="4397394" y="477380"/>
                  <a:pt x="4407064" y="482218"/>
                  <a:pt x="4426404" y="495120"/>
                </a:cubicBezTo>
                <a:cubicBezTo>
                  <a:pt x="4350655" y="516086"/>
                  <a:pt x="4281352" y="533827"/>
                  <a:pt x="4215273" y="556406"/>
                </a:cubicBezTo>
                <a:cubicBezTo>
                  <a:pt x="4195932" y="564470"/>
                  <a:pt x="4173369" y="585436"/>
                  <a:pt x="4165310" y="604789"/>
                </a:cubicBezTo>
                <a:cubicBezTo>
                  <a:pt x="4120183" y="714457"/>
                  <a:pt x="4078279" y="825738"/>
                  <a:pt x="4039598" y="937019"/>
                </a:cubicBezTo>
                <a:cubicBezTo>
                  <a:pt x="4025093" y="977339"/>
                  <a:pt x="4021870" y="1022496"/>
                  <a:pt x="4013811" y="1064428"/>
                </a:cubicBezTo>
                <a:cubicBezTo>
                  <a:pt x="4091173" y="1022496"/>
                  <a:pt x="4170145" y="982177"/>
                  <a:pt x="4247506" y="935407"/>
                </a:cubicBezTo>
                <a:cubicBezTo>
                  <a:pt x="4286187" y="911215"/>
                  <a:pt x="4308751" y="920892"/>
                  <a:pt x="4332926" y="954760"/>
                </a:cubicBezTo>
                <a:cubicBezTo>
                  <a:pt x="4358713" y="990241"/>
                  <a:pt x="4340984" y="1009594"/>
                  <a:pt x="4311974" y="1027334"/>
                </a:cubicBezTo>
                <a:cubicBezTo>
                  <a:pt x="4200767" y="1096684"/>
                  <a:pt x="4089561" y="1166033"/>
                  <a:pt x="3978354" y="1236995"/>
                </a:cubicBezTo>
                <a:cubicBezTo>
                  <a:pt x="3920333" y="1274088"/>
                  <a:pt x="3918722" y="1295054"/>
                  <a:pt x="3965461" y="1346663"/>
                </a:cubicBezTo>
                <a:cubicBezTo>
                  <a:pt x="3984801" y="1367629"/>
                  <a:pt x="4002530" y="1390208"/>
                  <a:pt x="4020258" y="1411174"/>
                </a:cubicBezTo>
                <a:cubicBezTo>
                  <a:pt x="4113736" y="1524068"/>
                  <a:pt x="4200767" y="1541808"/>
                  <a:pt x="4326479" y="1469233"/>
                </a:cubicBezTo>
                <a:cubicBezTo>
                  <a:pt x="4331314" y="1466008"/>
                  <a:pt x="4340984" y="1462782"/>
                  <a:pt x="4340984" y="1457944"/>
                </a:cubicBezTo>
                <a:cubicBezTo>
                  <a:pt x="4357101" y="1369242"/>
                  <a:pt x="4407064" y="1416012"/>
                  <a:pt x="4450579" y="1430527"/>
                </a:cubicBezTo>
                <a:cubicBezTo>
                  <a:pt x="4515047" y="1451493"/>
                  <a:pt x="4579515" y="1477297"/>
                  <a:pt x="4645594" y="1483748"/>
                </a:cubicBezTo>
                <a:cubicBezTo>
                  <a:pt x="4681052" y="1486974"/>
                  <a:pt x="4731014" y="1461170"/>
                  <a:pt x="4751966" y="1432140"/>
                </a:cubicBezTo>
                <a:cubicBezTo>
                  <a:pt x="4764860" y="1416012"/>
                  <a:pt x="4739072" y="1362791"/>
                  <a:pt x="4721344" y="1333761"/>
                </a:cubicBezTo>
                <a:cubicBezTo>
                  <a:pt x="4703615" y="1307956"/>
                  <a:pt x="4672993" y="1291829"/>
                  <a:pt x="4645594" y="1274088"/>
                </a:cubicBezTo>
                <a:cubicBezTo>
                  <a:pt x="4579515" y="1227318"/>
                  <a:pt x="4540834" y="1166033"/>
                  <a:pt x="4532776" y="1087007"/>
                </a:cubicBezTo>
                <a:cubicBezTo>
                  <a:pt x="4521494" y="995079"/>
                  <a:pt x="4634313" y="903151"/>
                  <a:pt x="4742296" y="896700"/>
                </a:cubicBezTo>
                <a:cubicBezTo>
                  <a:pt x="4897018" y="887024"/>
                  <a:pt x="4992108" y="962824"/>
                  <a:pt x="5056575" y="1091845"/>
                </a:cubicBezTo>
                <a:cubicBezTo>
                  <a:pt x="5063022" y="1106360"/>
                  <a:pt x="5058187" y="1125713"/>
                  <a:pt x="5058187" y="1141841"/>
                </a:cubicBezTo>
                <a:cubicBezTo>
                  <a:pt x="5040459" y="1138616"/>
                  <a:pt x="5013060" y="1143454"/>
                  <a:pt x="5008225" y="1133777"/>
                </a:cubicBezTo>
                <a:cubicBezTo>
                  <a:pt x="4943757" y="1027334"/>
                  <a:pt x="4843832" y="1053139"/>
                  <a:pt x="4751966" y="1067654"/>
                </a:cubicBezTo>
                <a:cubicBezTo>
                  <a:pt x="4722956" y="1072492"/>
                  <a:pt x="4693945" y="1104747"/>
                  <a:pt x="4674605" y="1132164"/>
                </a:cubicBezTo>
                <a:cubicBezTo>
                  <a:pt x="4669770" y="1137003"/>
                  <a:pt x="4702004" y="1177322"/>
                  <a:pt x="4724567" y="1193450"/>
                </a:cubicBezTo>
                <a:cubicBezTo>
                  <a:pt x="4801928" y="1251509"/>
                  <a:pt x="4880901" y="1307956"/>
                  <a:pt x="4917970" y="1404723"/>
                </a:cubicBezTo>
                <a:cubicBezTo>
                  <a:pt x="4955039" y="1498263"/>
                  <a:pt x="4938922" y="1566000"/>
                  <a:pt x="4856726" y="1624059"/>
                </a:cubicBezTo>
                <a:cubicBezTo>
                  <a:pt x="4724567" y="1715987"/>
                  <a:pt x="4594020" y="1709536"/>
                  <a:pt x="4486037" y="1606319"/>
                </a:cubicBezTo>
                <a:cubicBezTo>
                  <a:pt x="4392559" y="1516004"/>
                  <a:pt x="4387723" y="1516004"/>
                  <a:pt x="4276517" y="1583740"/>
                </a:cubicBezTo>
                <a:cubicBezTo>
                  <a:pt x="4179815" y="1643412"/>
                  <a:pt x="4102454" y="1636961"/>
                  <a:pt x="4013811" y="1562774"/>
                </a:cubicBezTo>
                <a:cubicBezTo>
                  <a:pt x="3988024" y="1540195"/>
                  <a:pt x="3963849" y="1516004"/>
                  <a:pt x="3939674" y="1490199"/>
                </a:cubicBezTo>
                <a:cubicBezTo>
                  <a:pt x="3915498" y="1466008"/>
                  <a:pt x="3892935" y="1441816"/>
                  <a:pt x="3863924" y="1409561"/>
                </a:cubicBezTo>
                <a:cubicBezTo>
                  <a:pt x="3846196" y="1438591"/>
                  <a:pt x="3826855" y="1459557"/>
                  <a:pt x="3818797" y="1485361"/>
                </a:cubicBezTo>
                <a:cubicBezTo>
                  <a:pt x="3796233" y="1567612"/>
                  <a:pt x="3738212" y="1619221"/>
                  <a:pt x="3673745" y="1665991"/>
                </a:cubicBezTo>
                <a:cubicBezTo>
                  <a:pt x="3636676" y="1691796"/>
                  <a:pt x="3538363" y="1646638"/>
                  <a:pt x="3523857" y="1595029"/>
                </a:cubicBezTo>
                <a:cubicBezTo>
                  <a:pt x="3517411" y="1575676"/>
                  <a:pt x="3515799" y="1553097"/>
                  <a:pt x="3510964" y="1527293"/>
                </a:cubicBezTo>
                <a:cubicBezTo>
                  <a:pt x="3435214" y="1561161"/>
                  <a:pt x="3356242" y="1582127"/>
                  <a:pt x="3293386" y="1627285"/>
                </a:cubicBezTo>
                <a:cubicBezTo>
                  <a:pt x="3195073" y="1695021"/>
                  <a:pt x="3064526" y="1612770"/>
                  <a:pt x="3067749" y="1517616"/>
                </a:cubicBezTo>
                <a:cubicBezTo>
                  <a:pt x="3070972" y="1428914"/>
                  <a:pt x="3090313" y="1338599"/>
                  <a:pt x="3117711" y="1254735"/>
                </a:cubicBezTo>
                <a:cubicBezTo>
                  <a:pt x="3141887" y="1183773"/>
                  <a:pt x="3187014" y="1120875"/>
                  <a:pt x="3224083" y="1054752"/>
                </a:cubicBezTo>
                <a:cubicBezTo>
                  <a:pt x="3235365" y="1035398"/>
                  <a:pt x="3245035" y="1016045"/>
                  <a:pt x="3251482" y="991854"/>
                </a:cubicBezTo>
                <a:cubicBezTo>
                  <a:pt x="3148334" y="1069266"/>
                  <a:pt x="3041962" y="1135390"/>
                  <a:pt x="2996835" y="1269250"/>
                </a:cubicBezTo>
                <a:cubicBezTo>
                  <a:pt x="2962989" y="1377305"/>
                  <a:pt x="2906580" y="1477297"/>
                  <a:pt x="2856618" y="1578902"/>
                </a:cubicBezTo>
                <a:cubicBezTo>
                  <a:pt x="2845336" y="1599868"/>
                  <a:pt x="2806655" y="1625672"/>
                  <a:pt x="2790538" y="1619221"/>
                </a:cubicBezTo>
                <a:cubicBezTo>
                  <a:pt x="2745411" y="1604706"/>
                  <a:pt x="2684167" y="1596642"/>
                  <a:pt x="2684167" y="1525680"/>
                </a:cubicBezTo>
                <a:cubicBezTo>
                  <a:pt x="2684167" y="1516004"/>
                  <a:pt x="2684167" y="1506327"/>
                  <a:pt x="2684167" y="1499876"/>
                </a:cubicBezTo>
                <a:cubicBezTo>
                  <a:pt x="2619699" y="1541808"/>
                  <a:pt x="2560067" y="1598255"/>
                  <a:pt x="2490764" y="1619221"/>
                </a:cubicBezTo>
                <a:cubicBezTo>
                  <a:pt x="2408568" y="1643412"/>
                  <a:pt x="2345712" y="1585353"/>
                  <a:pt x="2300584" y="1509553"/>
                </a:cubicBezTo>
                <a:cubicBezTo>
                  <a:pt x="2249010" y="1538582"/>
                  <a:pt x="2202271" y="1562774"/>
                  <a:pt x="2157144" y="1590191"/>
                </a:cubicBezTo>
                <a:cubicBezTo>
                  <a:pt x="2029820" y="1665991"/>
                  <a:pt x="1910555" y="1632123"/>
                  <a:pt x="1825136" y="1504714"/>
                </a:cubicBezTo>
                <a:cubicBezTo>
                  <a:pt x="1773562" y="1538582"/>
                  <a:pt x="1720376" y="1574063"/>
                  <a:pt x="1667190" y="1611157"/>
                </a:cubicBezTo>
                <a:cubicBezTo>
                  <a:pt x="1607557" y="1651476"/>
                  <a:pt x="1544702" y="1648251"/>
                  <a:pt x="1485069" y="1615995"/>
                </a:cubicBezTo>
                <a:cubicBezTo>
                  <a:pt x="1422213" y="1582127"/>
                  <a:pt x="1410931" y="1525680"/>
                  <a:pt x="1418990" y="1461170"/>
                </a:cubicBezTo>
                <a:cubicBezTo>
                  <a:pt x="1433495" y="1335373"/>
                  <a:pt x="1481846" y="1224092"/>
                  <a:pt x="1554372" y="1122488"/>
                </a:cubicBezTo>
                <a:cubicBezTo>
                  <a:pt x="1610781" y="1040237"/>
                  <a:pt x="1668802" y="959598"/>
                  <a:pt x="1717152" y="867670"/>
                </a:cubicBezTo>
                <a:cubicBezTo>
                  <a:pt x="1662355" y="899926"/>
                  <a:pt x="1609169" y="932181"/>
                  <a:pt x="1554372" y="962824"/>
                </a:cubicBezTo>
                <a:cubicBezTo>
                  <a:pt x="1406096" y="1046688"/>
                  <a:pt x="1312618" y="1177322"/>
                  <a:pt x="1232034" y="1320859"/>
                </a:cubicBezTo>
                <a:cubicBezTo>
                  <a:pt x="1172401" y="1425689"/>
                  <a:pt x="1101487" y="1524068"/>
                  <a:pt x="1033796" y="1622446"/>
                </a:cubicBezTo>
                <a:cubicBezTo>
                  <a:pt x="1025737" y="1633736"/>
                  <a:pt x="1003173" y="1643412"/>
                  <a:pt x="990280" y="1640187"/>
                </a:cubicBezTo>
                <a:cubicBezTo>
                  <a:pt x="977386" y="1638574"/>
                  <a:pt x="959658" y="1619221"/>
                  <a:pt x="959658" y="1606319"/>
                </a:cubicBezTo>
                <a:cubicBezTo>
                  <a:pt x="959658" y="1548259"/>
                  <a:pt x="951599" y="1483748"/>
                  <a:pt x="970940" y="1430527"/>
                </a:cubicBezTo>
                <a:cubicBezTo>
                  <a:pt x="1061194" y="1193450"/>
                  <a:pt x="1175624" y="969275"/>
                  <a:pt x="1309395" y="753164"/>
                </a:cubicBezTo>
                <a:cubicBezTo>
                  <a:pt x="1311006" y="749938"/>
                  <a:pt x="1311006" y="745100"/>
                  <a:pt x="1311006" y="740261"/>
                </a:cubicBezTo>
                <a:cubicBezTo>
                  <a:pt x="1306171" y="737036"/>
                  <a:pt x="1301336" y="733810"/>
                  <a:pt x="1294889" y="733810"/>
                </a:cubicBezTo>
                <a:cubicBezTo>
                  <a:pt x="1183683" y="749938"/>
                  <a:pt x="1074088" y="767679"/>
                  <a:pt x="962881" y="785419"/>
                </a:cubicBezTo>
                <a:cubicBezTo>
                  <a:pt x="890356" y="796708"/>
                  <a:pt x="845228" y="851543"/>
                  <a:pt x="832334" y="907990"/>
                </a:cubicBezTo>
                <a:cubicBezTo>
                  <a:pt x="796877" y="1045075"/>
                  <a:pt x="695341" y="1138616"/>
                  <a:pt x="637320" y="1259573"/>
                </a:cubicBezTo>
                <a:cubicBezTo>
                  <a:pt x="587357" y="1361178"/>
                  <a:pt x="537395" y="1462782"/>
                  <a:pt x="495491" y="1567612"/>
                </a:cubicBezTo>
                <a:cubicBezTo>
                  <a:pt x="472927" y="1622446"/>
                  <a:pt x="498714" y="1649864"/>
                  <a:pt x="558347" y="1640187"/>
                </a:cubicBezTo>
                <a:cubicBezTo>
                  <a:pt x="645378" y="1627285"/>
                  <a:pt x="730798" y="1609544"/>
                  <a:pt x="814606" y="1593417"/>
                </a:cubicBezTo>
                <a:cubicBezTo>
                  <a:pt x="809771" y="1633736"/>
                  <a:pt x="764644" y="1672442"/>
                  <a:pt x="685671" y="1688570"/>
                </a:cubicBezTo>
                <a:cubicBezTo>
                  <a:pt x="635708" y="1698247"/>
                  <a:pt x="584134" y="1706310"/>
                  <a:pt x="532560" y="1711149"/>
                </a:cubicBezTo>
                <a:cubicBezTo>
                  <a:pt x="439082" y="1722438"/>
                  <a:pt x="352051" y="1638574"/>
                  <a:pt x="342380" y="1535357"/>
                </a:cubicBezTo>
                <a:cubicBezTo>
                  <a:pt x="331099" y="1416012"/>
                  <a:pt x="345604" y="1303118"/>
                  <a:pt x="405236" y="1198288"/>
                </a:cubicBezTo>
                <a:cubicBezTo>
                  <a:pt x="474539" y="1070879"/>
                  <a:pt x="540618" y="943470"/>
                  <a:pt x="609921" y="811223"/>
                </a:cubicBezTo>
                <a:cubicBezTo>
                  <a:pt x="559959" y="819287"/>
                  <a:pt x="511608" y="825738"/>
                  <a:pt x="464869" y="835415"/>
                </a:cubicBezTo>
                <a:cubicBezTo>
                  <a:pt x="311758" y="864445"/>
                  <a:pt x="179600" y="816062"/>
                  <a:pt x="58723" y="728972"/>
                </a:cubicBezTo>
                <a:cubicBezTo>
                  <a:pt x="8761" y="693491"/>
                  <a:pt x="-13803" y="640270"/>
                  <a:pt x="8761" y="587048"/>
                </a:cubicBezTo>
                <a:cubicBezTo>
                  <a:pt x="31324" y="535440"/>
                  <a:pt x="65170" y="482218"/>
                  <a:pt x="110297" y="451576"/>
                </a:cubicBezTo>
                <a:cubicBezTo>
                  <a:pt x="160259" y="417707"/>
                  <a:pt x="256961" y="509635"/>
                  <a:pt x="244067" y="572533"/>
                </a:cubicBezTo>
                <a:cubicBezTo>
                  <a:pt x="239232" y="599950"/>
                  <a:pt x="232786" y="625755"/>
                  <a:pt x="223116" y="662848"/>
                </a:cubicBezTo>
                <a:cubicBezTo>
                  <a:pt x="265019" y="666074"/>
                  <a:pt x="305312" y="669300"/>
                  <a:pt x="343992" y="669300"/>
                </a:cubicBezTo>
                <a:cubicBezTo>
                  <a:pt x="395566" y="669300"/>
                  <a:pt x="448752" y="666074"/>
                  <a:pt x="498714" y="659623"/>
                </a:cubicBezTo>
                <a:cubicBezTo>
                  <a:pt x="603475" y="648334"/>
                  <a:pt x="724351" y="695104"/>
                  <a:pt x="792042" y="558018"/>
                </a:cubicBezTo>
                <a:cubicBezTo>
                  <a:pt x="840393" y="461252"/>
                  <a:pt x="908084" y="372550"/>
                  <a:pt x="966105" y="282235"/>
                </a:cubicBezTo>
                <a:cubicBezTo>
                  <a:pt x="974163" y="270945"/>
                  <a:pt x="982221" y="254817"/>
                  <a:pt x="993503" y="253205"/>
                </a:cubicBezTo>
                <a:cubicBezTo>
                  <a:pt x="1003173" y="251592"/>
                  <a:pt x="1017679" y="262881"/>
                  <a:pt x="1027349" y="270945"/>
                </a:cubicBezTo>
                <a:cubicBezTo>
                  <a:pt x="1099875" y="330618"/>
                  <a:pt x="1088593" y="470929"/>
                  <a:pt x="1048301" y="548342"/>
                </a:cubicBezTo>
                <a:cubicBezTo>
                  <a:pt x="1035407" y="572533"/>
                  <a:pt x="1024125" y="596725"/>
                  <a:pt x="1006397" y="637044"/>
                </a:cubicBezTo>
                <a:cubicBezTo>
                  <a:pt x="1070865" y="628980"/>
                  <a:pt x="1122439" y="614465"/>
                  <a:pt x="1174013" y="619304"/>
                </a:cubicBezTo>
                <a:cubicBezTo>
                  <a:pt x="1317453" y="630593"/>
                  <a:pt x="1401261" y="567695"/>
                  <a:pt x="1464117" y="438673"/>
                </a:cubicBezTo>
                <a:cubicBezTo>
                  <a:pt x="1538255" y="287073"/>
                  <a:pt x="1634956" y="145149"/>
                  <a:pt x="1721987"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bg1"/>
              </a:solidFill>
            </a:endParaRPr>
          </a:p>
        </p:txBody>
      </p:sp>
      <p:sp>
        <p:nvSpPr>
          <p:cNvPr id="8" name="文本占位符 62">
            <a:extLst>
              <a:ext uri="{FF2B5EF4-FFF2-40B4-BE49-F238E27FC236}">
                <a16:creationId xmlns:a16="http://schemas.microsoft.com/office/drawing/2014/main" id="{2564565B-C83A-481A-A6BF-4BF0FE81EAB9}"/>
              </a:ext>
            </a:extLst>
          </p:cNvPr>
          <p:cNvSpPr>
            <a:spLocks noGrp="1"/>
          </p:cNvSpPr>
          <p:nvPr>
            <p:ph type="body" sz="quarter" idx="18" hasCustomPrompt="1"/>
          </p:nvPr>
        </p:nvSpPr>
        <p:spPr>
          <a:xfrm>
            <a:off x="695325" y="5889904"/>
            <a:ext cx="10801350"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pic>
        <p:nvPicPr>
          <p:cNvPr id="11" name="图片 10">
            <a:extLst>
              <a:ext uri="{FF2B5EF4-FFF2-40B4-BE49-F238E27FC236}">
                <a16:creationId xmlns:a16="http://schemas.microsoft.com/office/drawing/2014/main" id="{34296370-2509-44AF-BFC7-73256A392C2C}"/>
              </a:ext>
            </a:extLst>
          </p:cNvPr>
          <p:cNvPicPr>
            <a:picLocks noChangeAspect="1"/>
          </p:cNvPicPr>
          <p:nvPr userDrawn="1"/>
        </p:nvPicPr>
        <p:blipFill>
          <a:blip r:embed="rId2"/>
          <a:stretch>
            <a:fillRect/>
          </a:stretch>
        </p:blipFill>
        <p:spPr>
          <a:xfrm rot="1222473">
            <a:off x="4282418" y="611884"/>
            <a:ext cx="3322362" cy="3265488"/>
          </a:xfrm>
          <a:prstGeom prst="rect">
            <a:avLst/>
          </a:prstGeom>
        </p:spPr>
      </p:pic>
      <p:sp>
        <p:nvSpPr>
          <p:cNvPr id="6" name="标题 1">
            <a:extLst>
              <a:ext uri="{FF2B5EF4-FFF2-40B4-BE49-F238E27FC236}">
                <a16:creationId xmlns:a16="http://schemas.microsoft.com/office/drawing/2014/main" id="{818101FA-77CF-4A05-9127-F4673B7E64A5}"/>
              </a:ext>
            </a:extLst>
          </p:cNvPr>
          <p:cNvSpPr>
            <a:spLocks noGrp="1"/>
          </p:cNvSpPr>
          <p:nvPr>
            <p:ph type="ctrTitle" hasCustomPrompt="1"/>
          </p:nvPr>
        </p:nvSpPr>
        <p:spPr>
          <a:xfrm>
            <a:off x="695325" y="4636029"/>
            <a:ext cx="10801350" cy="655784"/>
          </a:xfrm>
        </p:spPr>
        <p:txBody>
          <a:bodyPr anchor="ctr">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Tree>
    <p:extLst>
      <p:ext uri="{BB962C8B-B14F-4D97-AF65-F5344CB8AC3E}">
        <p14:creationId xmlns:p14="http://schemas.microsoft.com/office/powerpoint/2010/main" val="55282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节标题">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9925" y="2349500"/>
            <a:ext cx="7374981" cy="625637"/>
          </a:xfrm>
        </p:spPr>
        <p:txBody>
          <a:bodyPr anchor="ctr">
            <a:normAutofit/>
          </a:bodyPr>
          <a:lstStyle>
            <a:lvl1pPr algn="l">
              <a:defRPr sz="2400" b="1">
                <a:solidFill>
                  <a:schemeClr val="tx1"/>
                </a:solidFill>
              </a:defRPr>
            </a:lvl1p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5" y="3142297"/>
            <a:ext cx="7374981" cy="1095375"/>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p>
        </p:txBody>
      </p:sp>
      <p:pic>
        <p:nvPicPr>
          <p:cNvPr id="5" name="图片 4"/>
          <p:cNvPicPr>
            <a:picLocks noChangeAspect="1"/>
          </p:cNvPicPr>
          <p:nvPr userDrawn="1"/>
        </p:nvPicPr>
        <p:blipFill>
          <a:blip r:embed="rId2"/>
          <a:stretch>
            <a:fillRect/>
          </a:stretch>
        </p:blipFill>
        <p:spPr>
          <a:xfrm rot="2246564">
            <a:off x="7793160" y="1228385"/>
            <a:ext cx="4368672" cy="44012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95325" y="1"/>
            <a:ext cx="10801350" cy="1015999"/>
          </a:xfrm>
        </p:spPr>
        <p:txBody>
          <a:body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t>2022/6/14</a:t>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p:txBody>
          <a:bodyPr/>
          <a:lstStyle/>
          <a:p>
            <a:fld id="{6489D9C7-5DC6-4263-87FF-7C99F6FB63C3}" type="datetime1">
              <a:rPr lang="zh-CN" altLang="en-US" smtClean="0"/>
              <a:t>2022/6/14</a:t>
            </a:fld>
            <a:endParaRPr lang="zh-CN" altLang="en-US"/>
          </a:p>
        </p:txBody>
      </p:sp>
      <p:sp>
        <p:nvSpPr>
          <p:cNvPr id="7" name="页脚占位符 6"/>
          <p:cNvSpPr>
            <a:spLocks noGrp="1"/>
          </p:cNvSpPr>
          <p:nvPr>
            <p:ph type="ftr" sz="quarter" idx="11"/>
          </p:nvPr>
        </p:nvSpPr>
        <p:spPr/>
        <p:txBody>
          <a:bodyPr/>
          <a:lstStyle/>
          <a:p>
            <a:r>
              <a:rPr lang="en-US" altLang="zh-CN"/>
              <a:t>www.islide.cc</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2"/>
        </a:solidFill>
        <a:effectLst/>
      </p:bgPr>
    </p:bg>
    <p:spTree>
      <p:nvGrpSpPr>
        <p:cNvPr id="1" name=""/>
        <p:cNvGrpSpPr/>
        <p:nvPr/>
      </p:nvGrpSpPr>
      <p:grpSpPr>
        <a:xfrm>
          <a:off x="0" y="0"/>
          <a:ext cx="0" cy="0"/>
          <a:chOff x="0" y="0"/>
          <a:chExt cx="0" cy="0"/>
        </a:xfrm>
      </p:grpSpPr>
      <p:sp>
        <p:nvSpPr>
          <p:cNvPr id="7" name="文本占位符 62"/>
          <p:cNvSpPr>
            <a:spLocks noGrp="1"/>
          </p:cNvSpPr>
          <p:nvPr>
            <p:ph type="body" sz="quarter" idx="17" hasCustomPrompt="1"/>
          </p:nvPr>
        </p:nvSpPr>
        <p:spPr>
          <a:xfrm>
            <a:off x="695325" y="5574270"/>
            <a:ext cx="10801350"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0" name="任意多边形: 形状 9"/>
          <p:cNvSpPr/>
          <p:nvPr userDrawn="1"/>
        </p:nvSpPr>
        <p:spPr bwMode="auto">
          <a:xfrm>
            <a:off x="3296753" y="3683000"/>
            <a:ext cx="6379985" cy="1712169"/>
          </a:xfrm>
          <a:custGeom>
            <a:avLst/>
            <a:gdLst>
              <a:gd name="connsiteX0" fmla="*/ 5132895 w 6379985"/>
              <a:gd name="connsiteY0" fmla="*/ 435026 h 1712169"/>
              <a:gd name="connsiteX1" fmla="*/ 5445579 w 6379985"/>
              <a:gd name="connsiteY1" fmla="*/ 447929 h 1712169"/>
              <a:gd name="connsiteX2" fmla="*/ 5742145 w 6379985"/>
              <a:gd name="connsiteY2" fmla="*/ 526963 h 1712169"/>
              <a:gd name="connsiteX3" fmla="*/ 6098346 w 6379985"/>
              <a:gd name="connsiteY3" fmla="*/ 685029 h 1712169"/>
              <a:gd name="connsiteX4" fmla="*/ 6235346 w 6379985"/>
              <a:gd name="connsiteY4" fmla="*/ 802773 h 1712169"/>
              <a:gd name="connsiteX5" fmla="*/ 6328829 w 6379985"/>
              <a:gd name="connsiteY5" fmla="*/ 936645 h 1712169"/>
              <a:gd name="connsiteX6" fmla="*/ 6349782 w 6379985"/>
              <a:gd name="connsiteY6" fmla="*/ 1278585 h 1712169"/>
              <a:gd name="connsiteX7" fmla="*/ 6306264 w 6379985"/>
              <a:gd name="connsiteY7" fmla="*/ 1338263 h 1712169"/>
              <a:gd name="connsiteX8" fmla="*/ 6282087 w 6379985"/>
              <a:gd name="connsiteY8" fmla="*/ 970517 h 1712169"/>
              <a:gd name="connsiteX9" fmla="*/ 6296593 w 6379985"/>
              <a:gd name="connsiteY9" fmla="*/ 904387 h 1712169"/>
              <a:gd name="connsiteX10" fmla="*/ 6259523 w 6379985"/>
              <a:gd name="connsiteY10" fmla="*/ 926968 h 1712169"/>
              <a:gd name="connsiteX11" fmla="*/ 6251464 w 6379985"/>
              <a:gd name="connsiteY11" fmla="*/ 918903 h 1712169"/>
              <a:gd name="connsiteX12" fmla="*/ 6183769 w 6379985"/>
              <a:gd name="connsiteY12" fmla="*/ 812450 h 1712169"/>
              <a:gd name="connsiteX13" fmla="*/ 6122522 w 6379985"/>
              <a:gd name="connsiteY13" fmla="*/ 741482 h 1712169"/>
              <a:gd name="connsiteX14" fmla="*/ 6040322 w 6379985"/>
              <a:gd name="connsiteY14" fmla="*/ 715675 h 1712169"/>
              <a:gd name="connsiteX15" fmla="*/ 5835627 w 6379985"/>
              <a:gd name="connsiteY15" fmla="*/ 636641 h 1712169"/>
              <a:gd name="connsiteX16" fmla="*/ 5719580 w 6379985"/>
              <a:gd name="connsiteY16" fmla="*/ 585028 h 1712169"/>
              <a:gd name="connsiteX17" fmla="*/ 5695403 w 6379985"/>
              <a:gd name="connsiteY17" fmla="*/ 580189 h 1712169"/>
              <a:gd name="connsiteX18" fmla="*/ 5437520 w 6379985"/>
              <a:gd name="connsiteY18" fmla="*/ 539866 h 1712169"/>
              <a:gd name="connsiteX19" fmla="*/ 5178025 w 6379985"/>
              <a:gd name="connsiteY19" fmla="*/ 507608 h 1712169"/>
              <a:gd name="connsiteX20" fmla="*/ 5108719 w 6379985"/>
              <a:gd name="connsiteY20" fmla="*/ 505995 h 1712169"/>
              <a:gd name="connsiteX21" fmla="*/ 4949154 w 6379985"/>
              <a:gd name="connsiteY21" fmla="*/ 489865 h 1712169"/>
              <a:gd name="connsiteX22" fmla="*/ 4820212 w 6379985"/>
              <a:gd name="connsiteY22" fmla="*/ 504382 h 1712169"/>
              <a:gd name="connsiteX23" fmla="*/ 4846001 w 6379985"/>
              <a:gd name="connsiteY23" fmla="*/ 472123 h 1712169"/>
              <a:gd name="connsiteX24" fmla="*/ 4607459 w 6379985"/>
              <a:gd name="connsiteY24" fmla="*/ 485027 h 1712169"/>
              <a:gd name="connsiteX25" fmla="*/ 4604235 w 6379985"/>
              <a:gd name="connsiteY25" fmla="*/ 464059 h 1712169"/>
              <a:gd name="connsiteX26" fmla="*/ 4744459 w 6379985"/>
              <a:gd name="connsiteY26" fmla="*/ 441478 h 1712169"/>
              <a:gd name="connsiteX27" fmla="*/ 5132895 w 6379985"/>
              <a:gd name="connsiteY27" fmla="*/ 435026 h 1712169"/>
              <a:gd name="connsiteX28" fmla="*/ 1721987 w 6379985"/>
              <a:gd name="connsiteY28" fmla="*/ 0 h 1712169"/>
              <a:gd name="connsiteX29" fmla="*/ 1805795 w 6379985"/>
              <a:gd name="connsiteY29" fmla="*/ 193532 h 1712169"/>
              <a:gd name="connsiteX30" fmla="*/ 1668802 w 6379985"/>
              <a:gd name="connsiteY30" fmla="*/ 546729 h 1712169"/>
              <a:gd name="connsiteX31" fmla="*/ 1810630 w 6379985"/>
              <a:gd name="connsiteY31" fmla="*/ 532214 h 1712169"/>
              <a:gd name="connsiteX32" fmla="*/ 2097511 w 6379985"/>
              <a:gd name="connsiteY32" fmla="*/ 503184 h 1712169"/>
              <a:gd name="connsiteX33" fmla="*/ 2550396 w 6379985"/>
              <a:gd name="connsiteY33" fmla="*/ 445125 h 1712169"/>
              <a:gd name="connsiteX34" fmla="*/ 2959766 w 6379985"/>
              <a:gd name="connsiteY34" fmla="*/ 416094 h 1712169"/>
              <a:gd name="connsiteX35" fmla="*/ 3162839 w 6379985"/>
              <a:gd name="connsiteY35" fmla="*/ 399967 h 1712169"/>
              <a:gd name="connsiteX36" fmla="*/ 3269210 w 6379985"/>
              <a:gd name="connsiteY36" fmla="*/ 414482 h 1712169"/>
              <a:gd name="connsiteX37" fmla="*/ 3382029 w 6379985"/>
              <a:gd name="connsiteY37" fmla="*/ 401580 h 1712169"/>
              <a:gd name="connsiteX38" fmla="*/ 3375582 w 6379985"/>
              <a:gd name="connsiteY38" fmla="*/ 430609 h 1712169"/>
              <a:gd name="connsiteX39" fmla="*/ 3947732 w 6379985"/>
              <a:gd name="connsiteY39" fmla="*/ 430609 h 1712169"/>
              <a:gd name="connsiteX40" fmla="*/ 3950955 w 6379985"/>
              <a:gd name="connsiteY40" fmla="*/ 512861 h 1712169"/>
              <a:gd name="connsiteX41" fmla="*/ 3784951 w 6379985"/>
              <a:gd name="connsiteY41" fmla="*/ 475767 h 1712169"/>
              <a:gd name="connsiteX42" fmla="*/ 3773669 w 6379985"/>
              <a:gd name="connsiteY42" fmla="*/ 475767 h 1712169"/>
              <a:gd name="connsiteX43" fmla="*/ 3367523 w 6379985"/>
              <a:gd name="connsiteY43" fmla="*/ 482218 h 1712169"/>
              <a:gd name="connsiteX44" fmla="*/ 3290162 w 6379985"/>
              <a:gd name="connsiteY44" fmla="*/ 482218 h 1712169"/>
              <a:gd name="connsiteX45" fmla="*/ 3114488 w 6379985"/>
              <a:gd name="connsiteY45" fmla="*/ 482218 h 1712169"/>
              <a:gd name="connsiteX46" fmla="*/ 3066137 w 6379985"/>
              <a:gd name="connsiteY46" fmla="*/ 493508 h 1712169"/>
              <a:gd name="connsiteX47" fmla="*/ 2759916 w 6379985"/>
              <a:gd name="connsiteY47" fmla="*/ 517699 h 1712169"/>
              <a:gd name="connsiteX48" fmla="*/ 2474647 w 6379985"/>
              <a:gd name="connsiteY48" fmla="*/ 556406 h 1712169"/>
              <a:gd name="connsiteX49" fmla="*/ 1939566 w 6379985"/>
              <a:gd name="connsiteY49" fmla="*/ 619304 h 1712169"/>
              <a:gd name="connsiteX50" fmla="*/ 1809019 w 6379985"/>
              <a:gd name="connsiteY50" fmla="*/ 640270 h 1712169"/>
              <a:gd name="connsiteX51" fmla="*/ 1480234 w 6379985"/>
              <a:gd name="connsiteY51" fmla="*/ 916053 h 1712169"/>
              <a:gd name="connsiteX52" fmla="*/ 1757445 w 6379985"/>
              <a:gd name="connsiteY52" fmla="*/ 753164 h 1712169"/>
              <a:gd name="connsiteX53" fmla="*/ 1865428 w 6379985"/>
              <a:gd name="connsiteY53" fmla="*/ 730585 h 1712169"/>
              <a:gd name="connsiteX54" fmla="*/ 1929896 w 6379985"/>
              <a:gd name="connsiteY54" fmla="*/ 857994 h 1712169"/>
              <a:gd name="connsiteX55" fmla="*/ 1780008 w 6379985"/>
              <a:gd name="connsiteY55" fmla="*/ 1186999 h 1712169"/>
              <a:gd name="connsiteX56" fmla="*/ 1630121 w 6379985"/>
              <a:gd name="connsiteY56" fmla="*/ 1533744 h 1712169"/>
              <a:gd name="connsiteX57" fmla="*/ 1746163 w 6379985"/>
              <a:gd name="connsiteY57" fmla="*/ 1448267 h 1712169"/>
              <a:gd name="connsiteX58" fmla="*/ 1839641 w 6379985"/>
              <a:gd name="connsiteY58" fmla="*/ 1303118 h 1712169"/>
              <a:gd name="connsiteX59" fmla="*/ 2013703 w 6379985"/>
              <a:gd name="connsiteY59" fmla="*/ 1009594 h 1712169"/>
              <a:gd name="connsiteX60" fmla="*/ 2398898 w 6379985"/>
              <a:gd name="connsiteY60" fmla="*/ 791870 h 1712169"/>
              <a:gd name="connsiteX61" fmla="*/ 2489152 w 6379985"/>
              <a:gd name="connsiteY61" fmla="*/ 807998 h 1712169"/>
              <a:gd name="connsiteX62" fmla="*/ 2555231 w 6379985"/>
              <a:gd name="connsiteY62" fmla="*/ 888636 h 1712169"/>
              <a:gd name="connsiteX63" fmla="*/ 2561678 w 6379985"/>
              <a:gd name="connsiteY63" fmla="*/ 927343 h 1712169"/>
              <a:gd name="connsiteX64" fmla="*/ 2526221 w 6379985"/>
              <a:gd name="connsiteY64" fmla="*/ 945083 h 1712169"/>
              <a:gd name="connsiteX65" fmla="*/ 2421461 w 6379985"/>
              <a:gd name="connsiteY65" fmla="*/ 967662 h 1712169"/>
              <a:gd name="connsiteX66" fmla="*/ 2099123 w 6379985"/>
              <a:gd name="connsiteY66" fmla="*/ 1227318 h 1712169"/>
              <a:gd name="connsiteX67" fmla="*/ 2010480 w 6379985"/>
              <a:gd name="connsiteY67" fmla="*/ 1470846 h 1712169"/>
              <a:gd name="connsiteX68" fmla="*/ 2057219 w 6379985"/>
              <a:gd name="connsiteY68" fmla="*/ 1522455 h 1712169"/>
              <a:gd name="connsiteX69" fmla="*/ 2327983 w 6379985"/>
              <a:gd name="connsiteY69" fmla="*/ 1324084 h 1712169"/>
              <a:gd name="connsiteX70" fmla="*/ 2350547 w 6379985"/>
              <a:gd name="connsiteY70" fmla="*/ 1270863 h 1712169"/>
              <a:gd name="connsiteX71" fmla="*/ 2635816 w 6379985"/>
              <a:gd name="connsiteY71" fmla="*/ 883798 h 1712169"/>
              <a:gd name="connsiteX72" fmla="*/ 2679332 w 6379985"/>
              <a:gd name="connsiteY72" fmla="*/ 1051526 h 1712169"/>
              <a:gd name="connsiteX73" fmla="*/ 2539115 w 6379985"/>
              <a:gd name="connsiteY73" fmla="*/ 1385369 h 1712169"/>
              <a:gd name="connsiteX74" fmla="*/ 2500434 w 6379985"/>
              <a:gd name="connsiteY74" fmla="*/ 1495038 h 1712169"/>
              <a:gd name="connsiteX75" fmla="*/ 2732517 w 6379985"/>
              <a:gd name="connsiteY75" fmla="*/ 1333761 h 1712169"/>
              <a:gd name="connsiteX76" fmla="*/ 2771198 w 6379985"/>
              <a:gd name="connsiteY76" fmla="*/ 1277314 h 1712169"/>
              <a:gd name="connsiteX77" fmla="*/ 2996835 w 6379985"/>
              <a:gd name="connsiteY77" fmla="*/ 848317 h 1712169"/>
              <a:gd name="connsiteX78" fmla="*/ 3053244 w 6379985"/>
              <a:gd name="connsiteY78" fmla="*/ 801547 h 1712169"/>
              <a:gd name="connsiteX79" fmla="*/ 3111265 w 6379985"/>
              <a:gd name="connsiteY79" fmla="*/ 887024 h 1712169"/>
              <a:gd name="connsiteX80" fmla="*/ 3103206 w 6379985"/>
              <a:gd name="connsiteY80" fmla="*/ 977339 h 1712169"/>
              <a:gd name="connsiteX81" fmla="*/ 3286939 w 6379985"/>
              <a:gd name="connsiteY81" fmla="*/ 841866 h 1712169"/>
              <a:gd name="connsiteX82" fmla="*/ 3430379 w 6379985"/>
              <a:gd name="connsiteY82" fmla="*/ 859606 h 1712169"/>
              <a:gd name="connsiteX83" fmla="*/ 3446496 w 6379985"/>
              <a:gd name="connsiteY83" fmla="*/ 1025722 h 1712169"/>
              <a:gd name="connsiteX84" fmla="*/ 3327231 w 6379985"/>
              <a:gd name="connsiteY84" fmla="*/ 1298280 h 1712169"/>
              <a:gd name="connsiteX85" fmla="*/ 3245035 w 6379985"/>
              <a:gd name="connsiteY85" fmla="*/ 1522455 h 1712169"/>
              <a:gd name="connsiteX86" fmla="*/ 3267599 w 6379985"/>
              <a:gd name="connsiteY86" fmla="*/ 1545034 h 1712169"/>
              <a:gd name="connsiteX87" fmla="*/ 3525469 w 6379985"/>
              <a:gd name="connsiteY87" fmla="*/ 1454718 h 1712169"/>
              <a:gd name="connsiteX88" fmla="*/ 3551256 w 6379985"/>
              <a:gd name="connsiteY88" fmla="*/ 1427301 h 1712169"/>
              <a:gd name="connsiteX89" fmla="*/ 3802680 w 6379985"/>
              <a:gd name="connsiteY89" fmla="*/ 820900 h 1712169"/>
              <a:gd name="connsiteX90" fmla="*/ 3950955 w 6379985"/>
              <a:gd name="connsiteY90" fmla="*/ 512861 h 1712169"/>
              <a:gd name="connsiteX91" fmla="*/ 4065385 w 6379985"/>
              <a:gd name="connsiteY91" fmla="*/ 327392 h 1712169"/>
              <a:gd name="connsiteX92" fmla="*/ 4128241 w 6379985"/>
              <a:gd name="connsiteY92" fmla="*/ 320941 h 1712169"/>
              <a:gd name="connsiteX93" fmla="*/ 4340984 w 6379985"/>
              <a:gd name="connsiteY93" fmla="*/ 374162 h 1712169"/>
              <a:gd name="connsiteX94" fmla="*/ 4547281 w 6379985"/>
              <a:gd name="connsiteY94" fmla="*/ 396741 h 1712169"/>
              <a:gd name="connsiteX95" fmla="*/ 4434462 w 6379985"/>
              <a:gd name="connsiteY95" fmla="*/ 414482 h 1712169"/>
              <a:gd name="connsiteX96" fmla="*/ 4434462 w 6379985"/>
              <a:gd name="connsiteY96" fmla="*/ 425771 h 1712169"/>
              <a:gd name="connsiteX97" fmla="*/ 4494095 w 6379985"/>
              <a:gd name="connsiteY97" fmla="*/ 430609 h 1712169"/>
              <a:gd name="connsiteX98" fmla="*/ 4495707 w 6379985"/>
              <a:gd name="connsiteY98" fmla="*/ 443512 h 1712169"/>
              <a:gd name="connsiteX99" fmla="*/ 4382888 w 6379985"/>
              <a:gd name="connsiteY99" fmla="*/ 467703 h 1712169"/>
              <a:gd name="connsiteX100" fmla="*/ 4426404 w 6379985"/>
              <a:gd name="connsiteY100" fmla="*/ 495120 h 1712169"/>
              <a:gd name="connsiteX101" fmla="*/ 4215273 w 6379985"/>
              <a:gd name="connsiteY101" fmla="*/ 556406 h 1712169"/>
              <a:gd name="connsiteX102" fmla="*/ 4165310 w 6379985"/>
              <a:gd name="connsiteY102" fmla="*/ 604789 h 1712169"/>
              <a:gd name="connsiteX103" fmla="*/ 4039598 w 6379985"/>
              <a:gd name="connsiteY103" fmla="*/ 937019 h 1712169"/>
              <a:gd name="connsiteX104" fmla="*/ 4013811 w 6379985"/>
              <a:gd name="connsiteY104" fmla="*/ 1064428 h 1712169"/>
              <a:gd name="connsiteX105" fmla="*/ 4247506 w 6379985"/>
              <a:gd name="connsiteY105" fmla="*/ 935407 h 1712169"/>
              <a:gd name="connsiteX106" fmla="*/ 4332926 w 6379985"/>
              <a:gd name="connsiteY106" fmla="*/ 954760 h 1712169"/>
              <a:gd name="connsiteX107" fmla="*/ 4311974 w 6379985"/>
              <a:gd name="connsiteY107" fmla="*/ 1027334 h 1712169"/>
              <a:gd name="connsiteX108" fmla="*/ 3978354 w 6379985"/>
              <a:gd name="connsiteY108" fmla="*/ 1236995 h 1712169"/>
              <a:gd name="connsiteX109" fmla="*/ 3965461 w 6379985"/>
              <a:gd name="connsiteY109" fmla="*/ 1346663 h 1712169"/>
              <a:gd name="connsiteX110" fmla="*/ 4020258 w 6379985"/>
              <a:gd name="connsiteY110" fmla="*/ 1411174 h 1712169"/>
              <a:gd name="connsiteX111" fmla="*/ 4326479 w 6379985"/>
              <a:gd name="connsiteY111" fmla="*/ 1469233 h 1712169"/>
              <a:gd name="connsiteX112" fmla="*/ 4340984 w 6379985"/>
              <a:gd name="connsiteY112" fmla="*/ 1457944 h 1712169"/>
              <a:gd name="connsiteX113" fmla="*/ 4450579 w 6379985"/>
              <a:gd name="connsiteY113" fmla="*/ 1430527 h 1712169"/>
              <a:gd name="connsiteX114" fmla="*/ 4645594 w 6379985"/>
              <a:gd name="connsiteY114" fmla="*/ 1483748 h 1712169"/>
              <a:gd name="connsiteX115" fmla="*/ 4751966 w 6379985"/>
              <a:gd name="connsiteY115" fmla="*/ 1432140 h 1712169"/>
              <a:gd name="connsiteX116" fmla="*/ 4721344 w 6379985"/>
              <a:gd name="connsiteY116" fmla="*/ 1333761 h 1712169"/>
              <a:gd name="connsiteX117" fmla="*/ 4645594 w 6379985"/>
              <a:gd name="connsiteY117" fmla="*/ 1274088 h 1712169"/>
              <a:gd name="connsiteX118" fmla="*/ 4532776 w 6379985"/>
              <a:gd name="connsiteY118" fmla="*/ 1087007 h 1712169"/>
              <a:gd name="connsiteX119" fmla="*/ 4742296 w 6379985"/>
              <a:gd name="connsiteY119" fmla="*/ 896700 h 1712169"/>
              <a:gd name="connsiteX120" fmla="*/ 5056575 w 6379985"/>
              <a:gd name="connsiteY120" fmla="*/ 1091845 h 1712169"/>
              <a:gd name="connsiteX121" fmla="*/ 5058187 w 6379985"/>
              <a:gd name="connsiteY121" fmla="*/ 1141841 h 1712169"/>
              <a:gd name="connsiteX122" fmla="*/ 5008225 w 6379985"/>
              <a:gd name="connsiteY122" fmla="*/ 1133777 h 1712169"/>
              <a:gd name="connsiteX123" fmla="*/ 4751966 w 6379985"/>
              <a:gd name="connsiteY123" fmla="*/ 1067654 h 1712169"/>
              <a:gd name="connsiteX124" fmla="*/ 4674605 w 6379985"/>
              <a:gd name="connsiteY124" fmla="*/ 1132164 h 1712169"/>
              <a:gd name="connsiteX125" fmla="*/ 4724567 w 6379985"/>
              <a:gd name="connsiteY125" fmla="*/ 1193450 h 1712169"/>
              <a:gd name="connsiteX126" fmla="*/ 4917970 w 6379985"/>
              <a:gd name="connsiteY126" fmla="*/ 1404723 h 1712169"/>
              <a:gd name="connsiteX127" fmla="*/ 4856726 w 6379985"/>
              <a:gd name="connsiteY127" fmla="*/ 1624059 h 1712169"/>
              <a:gd name="connsiteX128" fmla="*/ 4486037 w 6379985"/>
              <a:gd name="connsiteY128" fmla="*/ 1606319 h 1712169"/>
              <a:gd name="connsiteX129" fmla="*/ 4276517 w 6379985"/>
              <a:gd name="connsiteY129" fmla="*/ 1583740 h 1712169"/>
              <a:gd name="connsiteX130" fmla="*/ 4013811 w 6379985"/>
              <a:gd name="connsiteY130" fmla="*/ 1562774 h 1712169"/>
              <a:gd name="connsiteX131" fmla="*/ 3939674 w 6379985"/>
              <a:gd name="connsiteY131" fmla="*/ 1490199 h 1712169"/>
              <a:gd name="connsiteX132" fmla="*/ 3863924 w 6379985"/>
              <a:gd name="connsiteY132" fmla="*/ 1409561 h 1712169"/>
              <a:gd name="connsiteX133" fmla="*/ 3818797 w 6379985"/>
              <a:gd name="connsiteY133" fmla="*/ 1485361 h 1712169"/>
              <a:gd name="connsiteX134" fmla="*/ 3673745 w 6379985"/>
              <a:gd name="connsiteY134" fmla="*/ 1665991 h 1712169"/>
              <a:gd name="connsiteX135" fmla="*/ 3523857 w 6379985"/>
              <a:gd name="connsiteY135" fmla="*/ 1595029 h 1712169"/>
              <a:gd name="connsiteX136" fmla="*/ 3510964 w 6379985"/>
              <a:gd name="connsiteY136" fmla="*/ 1527293 h 1712169"/>
              <a:gd name="connsiteX137" fmla="*/ 3293386 w 6379985"/>
              <a:gd name="connsiteY137" fmla="*/ 1627285 h 1712169"/>
              <a:gd name="connsiteX138" fmla="*/ 3067749 w 6379985"/>
              <a:gd name="connsiteY138" fmla="*/ 1517616 h 1712169"/>
              <a:gd name="connsiteX139" fmla="*/ 3117711 w 6379985"/>
              <a:gd name="connsiteY139" fmla="*/ 1254735 h 1712169"/>
              <a:gd name="connsiteX140" fmla="*/ 3224083 w 6379985"/>
              <a:gd name="connsiteY140" fmla="*/ 1054752 h 1712169"/>
              <a:gd name="connsiteX141" fmla="*/ 3251482 w 6379985"/>
              <a:gd name="connsiteY141" fmla="*/ 991854 h 1712169"/>
              <a:gd name="connsiteX142" fmla="*/ 2996835 w 6379985"/>
              <a:gd name="connsiteY142" fmla="*/ 1269250 h 1712169"/>
              <a:gd name="connsiteX143" fmla="*/ 2856618 w 6379985"/>
              <a:gd name="connsiteY143" fmla="*/ 1578902 h 1712169"/>
              <a:gd name="connsiteX144" fmla="*/ 2790538 w 6379985"/>
              <a:gd name="connsiteY144" fmla="*/ 1619221 h 1712169"/>
              <a:gd name="connsiteX145" fmla="*/ 2684167 w 6379985"/>
              <a:gd name="connsiteY145" fmla="*/ 1525680 h 1712169"/>
              <a:gd name="connsiteX146" fmla="*/ 2684167 w 6379985"/>
              <a:gd name="connsiteY146" fmla="*/ 1499876 h 1712169"/>
              <a:gd name="connsiteX147" fmla="*/ 2490764 w 6379985"/>
              <a:gd name="connsiteY147" fmla="*/ 1619221 h 1712169"/>
              <a:gd name="connsiteX148" fmla="*/ 2300584 w 6379985"/>
              <a:gd name="connsiteY148" fmla="*/ 1509553 h 1712169"/>
              <a:gd name="connsiteX149" fmla="*/ 2157144 w 6379985"/>
              <a:gd name="connsiteY149" fmla="*/ 1590191 h 1712169"/>
              <a:gd name="connsiteX150" fmla="*/ 1825136 w 6379985"/>
              <a:gd name="connsiteY150" fmla="*/ 1504714 h 1712169"/>
              <a:gd name="connsiteX151" fmla="*/ 1667190 w 6379985"/>
              <a:gd name="connsiteY151" fmla="*/ 1611157 h 1712169"/>
              <a:gd name="connsiteX152" fmla="*/ 1485069 w 6379985"/>
              <a:gd name="connsiteY152" fmla="*/ 1615995 h 1712169"/>
              <a:gd name="connsiteX153" fmla="*/ 1418990 w 6379985"/>
              <a:gd name="connsiteY153" fmla="*/ 1461170 h 1712169"/>
              <a:gd name="connsiteX154" fmla="*/ 1554372 w 6379985"/>
              <a:gd name="connsiteY154" fmla="*/ 1122488 h 1712169"/>
              <a:gd name="connsiteX155" fmla="*/ 1717152 w 6379985"/>
              <a:gd name="connsiteY155" fmla="*/ 867670 h 1712169"/>
              <a:gd name="connsiteX156" fmla="*/ 1554372 w 6379985"/>
              <a:gd name="connsiteY156" fmla="*/ 962824 h 1712169"/>
              <a:gd name="connsiteX157" fmla="*/ 1232034 w 6379985"/>
              <a:gd name="connsiteY157" fmla="*/ 1320859 h 1712169"/>
              <a:gd name="connsiteX158" fmla="*/ 1033796 w 6379985"/>
              <a:gd name="connsiteY158" fmla="*/ 1622446 h 1712169"/>
              <a:gd name="connsiteX159" fmla="*/ 990280 w 6379985"/>
              <a:gd name="connsiteY159" fmla="*/ 1640187 h 1712169"/>
              <a:gd name="connsiteX160" fmla="*/ 959658 w 6379985"/>
              <a:gd name="connsiteY160" fmla="*/ 1606319 h 1712169"/>
              <a:gd name="connsiteX161" fmla="*/ 970940 w 6379985"/>
              <a:gd name="connsiteY161" fmla="*/ 1430527 h 1712169"/>
              <a:gd name="connsiteX162" fmla="*/ 1309395 w 6379985"/>
              <a:gd name="connsiteY162" fmla="*/ 753164 h 1712169"/>
              <a:gd name="connsiteX163" fmla="*/ 1311006 w 6379985"/>
              <a:gd name="connsiteY163" fmla="*/ 740261 h 1712169"/>
              <a:gd name="connsiteX164" fmla="*/ 1294889 w 6379985"/>
              <a:gd name="connsiteY164" fmla="*/ 733810 h 1712169"/>
              <a:gd name="connsiteX165" fmla="*/ 962881 w 6379985"/>
              <a:gd name="connsiteY165" fmla="*/ 785419 h 1712169"/>
              <a:gd name="connsiteX166" fmla="*/ 832334 w 6379985"/>
              <a:gd name="connsiteY166" fmla="*/ 907990 h 1712169"/>
              <a:gd name="connsiteX167" fmla="*/ 637320 w 6379985"/>
              <a:gd name="connsiteY167" fmla="*/ 1259573 h 1712169"/>
              <a:gd name="connsiteX168" fmla="*/ 495491 w 6379985"/>
              <a:gd name="connsiteY168" fmla="*/ 1567612 h 1712169"/>
              <a:gd name="connsiteX169" fmla="*/ 558347 w 6379985"/>
              <a:gd name="connsiteY169" fmla="*/ 1640187 h 1712169"/>
              <a:gd name="connsiteX170" fmla="*/ 814606 w 6379985"/>
              <a:gd name="connsiteY170" fmla="*/ 1593417 h 1712169"/>
              <a:gd name="connsiteX171" fmla="*/ 685671 w 6379985"/>
              <a:gd name="connsiteY171" fmla="*/ 1688570 h 1712169"/>
              <a:gd name="connsiteX172" fmla="*/ 532560 w 6379985"/>
              <a:gd name="connsiteY172" fmla="*/ 1711149 h 1712169"/>
              <a:gd name="connsiteX173" fmla="*/ 342380 w 6379985"/>
              <a:gd name="connsiteY173" fmla="*/ 1535357 h 1712169"/>
              <a:gd name="connsiteX174" fmla="*/ 405236 w 6379985"/>
              <a:gd name="connsiteY174" fmla="*/ 1198288 h 1712169"/>
              <a:gd name="connsiteX175" fmla="*/ 609921 w 6379985"/>
              <a:gd name="connsiteY175" fmla="*/ 811223 h 1712169"/>
              <a:gd name="connsiteX176" fmla="*/ 464869 w 6379985"/>
              <a:gd name="connsiteY176" fmla="*/ 835415 h 1712169"/>
              <a:gd name="connsiteX177" fmla="*/ 58723 w 6379985"/>
              <a:gd name="connsiteY177" fmla="*/ 728972 h 1712169"/>
              <a:gd name="connsiteX178" fmla="*/ 8761 w 6379985"/>
              <a:gd name="connsiteY178" fmla="*/ 587048 h 1712169"/>
              <a:gd name="connsiteX179" fmla="*/ 110297 w 6379985"/>
              <a:gd name="connsiteY179" fmla="*/ 451576 h 1712169"/>
              <a:gd name="connsiteX180" fmla="*/ 244067 w 6379985"/>
              <a:gd name="connsiteY180" fmla="*/ 572533 h 1712169"/>
              <a:gd name="connsiteX181" fmla="*/ 223116 w 6379985"/>
              <a:gd name="connsiteY181" fmla="*/ 662848 h 1712169"/>
              <a:gd name="connsiteX182" fmla="*/ 343992 w 6379985"/>
              <a:gd name="connsiteY182" fmla="*/ 669300 h 1712169"/>
              <a:gd name="connsiteX183" fmla="*/ 498714 w 6379985"/>
              <a:gd name="connsiteY183" fmla="*/ 659623 h 1712169"/>
              <a:gd name="connsiteX184" fmla="*/ 792042 w 6379985"/>
              <a:gd name="connsiteY184" fmla="*/ 558018 h 1712169"/>
              <a:gd name="connsiteX185" fmla="*/ 966105 w 6379985"/>
              <a:gd name="connsiteY185" fmla="*/ 282235 h 1712169"/>
              <a:gd name="connsiteX186" fmla="*/ 993503 w 6379985"/>
              <a:gd name="connsiteY186" fmla="*/ 253205 h 1712169"/>
              <a:gd name="connsiteX187" fmla="*/ 1027349 w 6379985"/>
              <a:gd name="connsiteY187" fmla="*/ 270945 h 1712169"/>
              <a:gd name="connsiteX188" fmla="*/ 1048301 w 6379985"/>
              <a:gd name="connsiteY188" fmla="*/ 548342 h 1712169"/>
              <a:gd name="connsiteX189" fmla="*/ 1006397 w 6379985"/>
              <a:gd name="connsiteY189" fmla="*/ 637044 h 1712169"/>
              <a:gd name="connsiteX190" fmla="*/ 1174013 w 6379985"/>
              <a:gd name="connsiteY190" fmla="*/ 619304 h 1712169"/>
              <a:gd name="connsiteX191" fmla="*/ 1464117 w 6379985"/>
              <a:gd name="connsiteY191" fmla="*/ 438673 h 1712169"/>
              <a:gd name="connsiteX192" fmla="*/ 1721987 w 6379985"/>
              <a:gd name="connsiteY192" fmla="*/ 0 h 17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6379985" h="1712169">
                <a:moveTo>
                  <a:pt x="5132895" y="435026"/>
                </a:moveTo>
                <a:cubicBezTo>
                  <a:pt x="5237661" y="435026"/>
                  <a:pt x="5342426" y="431800"/>
                  <a:pt x="5445579" y="447929"/>
                </a:cubicBezTo>
                <a:cubicBezTo>
                  <a:pt x="5545509" y="464059"/>
                  <a:pt x="5642215" y="514059"/>
                  <a:pt x="5742145" y="526963"/>
                </a:cubicBezTo>
                <a:cubicBezTo>
                  <a:pt x="5879145" y="546318"/>
                  <a:pt x="5980686" y="633416"/>
                  <a:pt x="6098346" y="685029"/>
                </a:cubicBezTo>
                <a:cubicBezTo>
                  <a:pt x="6151534" y="707610"/>
                  <a:pt x="6195052" y="757611"/>
                  <a:pt x="6235346" y="802773"/>
                </a:cubicBezTo>
                <a:cubicBezTo>
                  <a:pt x="6272417" y="843096"/>
                  <a:pt x="6299817" y="891483"/>
                  <a:pt x="6328829" y="936645"/>
                </a:cubicBezTo>
                <a:cubicBezTo>
                  <a:pt x="6396523" y="1046324"/>
                  <a:pt x="6390076" y="1162455"/>
                  <a:pt x="6349782" y="1278585"/>
                </a:cubicBezTo>
                <a:cubicBezTo>
                  <a:pt x="6343335" y="1299553"/>
                  <a:pt x="6320770" y="1317295"/>
                  <a:pt x="6306264" y="1338263"/>
                </a:cubicBezTo>
                <a:cubicBezTo>
                  <a:pt x="6335276" y="1209229"/>
                  <a:pt x="6351393" y="1088260"/>
                  <a:pt x="6282087" y="970517"/>
                </a:cubicBezTo>
                <a:cubicBezTo>
                  <a:pt x="6275640" y="957613"/>
                  <a:pt x="6290146" y="933419"/>
                  <a:pt x="6296593" y="904387"/>
                </a:cubicBezTo>
                <a:cubicBezTo>
                  <a:pt x="6278864" y="915677"/>
                  <a:pt x="6269193" y="922129"/>
                  <a:pt x="6259523" y="926968"/>
                </a:cubicBezTo>
                <a:cubicBezTo>
                  <a:pt x="6256299" y="923742"/>
                  <a:pt x="6251464" y="920516"/>
                  <a:pt x="6251464" y="918903"/>
                </a:cubicBezTo>
                <a:cubicBezTo>
                  <a:pt x="6254687" y="865677"/>
                  <a:pt x="6230511" y="835031"/>
                  <a:pt x="6183769" y="812450"/>
                </a:cubicBezTo>
                <a:cubicBezTo>
                  <a:pt x="6161205" y="801160"/>
                  <a:pt x="6146699" y="770514"/>
                  <a:pt x="6122522" y="741482"/>
                </a:cubicBezTo>
                <a:cubicBezTo>
                  <a:pt x="6106405" y="736643"/>
                  <a:pt x="6072557" y="728578"/>
                  <a:pt x="6040322" y="715675"/>
                </a:cubicBezTo>
                <a:cubicBezTo>
                  <a:pt x="5972627" y="689868"/>
                  <a:pt x="5903321" y="664061"/>
                  <a:pt x="5835627" y="636641"/>
                </a:cubicBezTo>
                <a:cubicBezTo>
                  <a:pt x="5796945" y="620512"/>
                  <a:pt x="5758262" y="601157"/>
                  <a:pt x="5719580" y="585028"/>
                </a:cubicBezTo>
                <a:cubicBezTo>
                  <a:pt x="5713133" y="581802"/>
                  <a:pt x="5701850" y="578576"/>
                  <a:pt x="5695403" y="580189"/>
                </a:cubicBezTo>
                <a:cubicBezTo>
                  <a:pt x="5603532" y="602770"/>
                  <a:pt x="5522944" y="555995"/>
                  <a:pt x="5437520" y="539866"/>
                </a:cubicBezTo>
                <a:cubicBezTo>
                  <a:pt x="5352096" y="525350"/>
                  <a:pt x="5265061" y="517285"/>
                  <a:pt x="5178025" y="507608"/>
                </a:cubicBezTo>
                <a:cubicBezTo>
                  <a:pt x="5155460" y="505995"/>
                  <a:pt x="5131284" y="507608"/>
                  <a:pt x="5108719" y="505995"/>
                </a:cubicBezTo>
                <a:cubicBezTo>
                  <a:pt x="5055531" y="505995"/>
                  <a:pt x="5005566" y="530188"/>
                  <a:pt x="4949154" y="489865"/>
                </a:cubicBezTo>
                <a:cubicBezTo>
                  <a:pt x="4924977" y="472123"/>
                  <a:pt x="4868565" y="497930"/>
                  <a:pt x="4820212" y="504382"/>
                </a:cubicBezTo>
                <a:cubicBezTo>
                  <a:pt x="4828271" y="493091"/>
                  <a:pt x="4836330" y="485027"/>
                  <a:pt x="4846001" y="472123"/>
                </a:cubicBezTo>
                <a:cubicBezTo>
                  <a:pt x="4765412" y="476962"/>
                  <a:pt x="4686436" y="480188"/>
                  <a:pt x="4607459" y="485027"/>
                </a:cubicBezTo>
                <a:cubicBezTo>
                  <a:pt x="4605847" y="478575"/>
                  <a:pt x="4605847" y="470510"/>
                  <a:pt x="4604235" y="464059"/>
                </a:cubicBezTo>
                <a:cubicBezTo>
                  <a:pt x="4650977" y="455994"/>
                  <a:pt x="4697718" y="443091"/>
                  <a:pt x="4744459" y="441478"/>
                </a:cubicBezTo>
                <a:cubicBezTo>
                  <a:pt x="4873401" y="436639"/>
                  <a:pt x="5003954" y="433413"/>
                  <a:pt x="5132895" y="435026"/>
                </a:cubicBezTo>
                <a:close/>
                <a:moveTo>
                  <a:pt x="1721987" y="0"/>
                </a:moveTo>
                <a:cubicBezTo>
                  <a:pt x="1807407" y="29030"/>
                  <a:pt x="1839641" y="104830"/>
                  <a:pt x="1805795" y="193532"/>
                </a:cubicBezTo>
                <a:cubicBezTo>
                  <a:pt x="1762280" y="309652"/>
                  <a:pt x="1717152" y="422546"/>
                  <a:pt x="1668802" y="546729"/>
                </a:cubicBezTo>
                <a:cubicBezTo>
                  <a:pt x="1718764" y="541891"/>
                  <a:pt x="1763891" y="537052"/>
                  <a:pt x="1810630" y="532214"/>
                </a:cubicBezTo>
                <a:cubicBezTo>
                  <a:pt x="1905720" y="522538"/>
                  <a:pt x="2002422" y="514474"/>
                  <a:pt x="2097511" y="503184"/>
                </a:cubicBezTo>
                <a:cubicBezTo>
                  <a:pt x="2249010" y="483831"/>
                  <a:pt x="2398898" y="461252"/>
                  <a:pt x="2550396" y="445125"/>
                </a:cubicBezTo>
                <a:cubicBezTo>
                  <a:pt x="2685778" y="432222"/>
                  <a:pt x="2822772" y="425771"/>
                  <a:pt x="2959766" y="416094"/>
                </a:cubicBezTo>
                <a:cubicBezTo>
                  <a:pt x="3027457" y="411256"/>
                  <a:pt x="3095148" y="401580"/>
                  <a:pt x="3162839" y="399967"/>
                </a:cubicBezTo>
                <a:cubicBezTo>
                  <a:pt x="3196684" y="398354"/>
                  <a:pt x="3233753" y="414482"/>
                  <a:pt x="3269210" y="414482"/>
                </a:cubicBezTo>
                <a:cubicBezTo>
                  <a:pt x="3304668" y="416094"/>
                  <a:pt x="3341736" y="406418"/>
                  <a:pt x="3382029" y="401580"/>
                </a:cubicBezTo>
                <a:cubicBezTo>
                  <a:pt x="3382029" y="399967"/>
                  <a:pt x="3380417" y="408031"/>
                  <a:pt x="3375582" y="430609"/>
                </a:cubicBezTo>
                <a:cubicBezTo>
                  <a:pt x="3570596" y="430609"/>
                  <a:pt x="3762388" y="430609"/>
                  <a:pt x="3947732" y="430609"/>
                </a:cubicBezTo>
                <a:cubicBezTo>
                  <a:pt x="3949344" y="467703"/>
                  <a:pt x="3950955" y="490282"/>
                  <a:pt x="3950955" y="512861"/>
                </a:cubicBezTo>
                <a:cubicBezTo>
                  <a:pt x="3904216" y="461252"/>
                  <a:pt x="3851031" y="445125"/>
                  <a:pt x="3784951" y="475767"/>
                </a:cubicBezTo>
                <a:cubicBezTo>
                  <a:pt x="3781728" y="477380"/>
                  <a:pt x="3776893" y="477380"/>
                  <a:pt x="3773669" y="475767"/>
                </a:cubicBezTo>
                <a:cubicBezTo>
                  <a:pt x="3638287" y="433835"/>
                  <a:pt x="3501294" y="461252"/>
                  <a:pt x="3367523" y="482218"/>
                </a:cubicBezTo>
                <a:cubicBezTo>
                  <a:pt x="3340125" y="485444"/>
                  <a:pt x="3307891" y="491895"/>
                  <a:pt x="3290162" y="482218"/>
                </a:cubicBezTo>
                <a:cubicBezTo>
                  <a:pt x="3228918" y="448350"/>
                  <a:pt x="3172509" y="472542"/>
                  <a:pt x="3114488" y="482218"/>
                </a:cubicBezTo>
                <a:cubicBezTo>
                  <a:pt x="3098371" y="483831"/>
                  <a:pt x="3083866" y="491895"/>
                  <a:pt x="3066137" y="493508"/>
                </a:cubicBezTo>
                <a:cubicBezTo>
                  <a:pt x="2964601" y="501572"/>
                  <a:pt x="2861453" y="506410"/>
                  <a:pt x="2759916" y="517699"/>
                </a:cubicBezTo>
                <a:cubicBezTo>
                  <a:pt x="2664826" y="527376"/>
                  <a:pt x="2569737" y="545116"/>
                  <a:pt x="2474647" y="556406"/>
                </a:cubicBezTo>
                <a:cubicBezTo>
                  <a:pt x="2297361" y="578984"/>
                  <a:pt x="2118463" y="598338"/>
                  <a:pt x="1939566" y="619304"/>
                </a:cubicBezTo>
                <a:cubicBezTo>
                  <a:pt x="1896050" y="624142"/>
                  <a:pt x="1852534" y="640270"/>
                  <a:pt x="1809019" y="640270"/>
                </a:cubicBezTo>
                <a:cubicBezTo>
                  <a:pt x="1643015" y="638657"/>
                  <a:pt x="1517303" y="741874"/>
                  <a:pt x="1480234" y="916053"/>
                </a:cubicBezTo>
                <a:cubicBezTo>
                  <a:pt x="1573712" y="861219"/>
                  <a:pt x="1668802" y="811223"/>
                  <a:pt x="1757445" y="753164"/>
                </a:cubicBezTo>
                <a:cubicBezTo>
                  <a:pt x="1792902" y="728972"/>
                  <a:pt x="1821912" y="701555"/>
                  <a:pt x="1865428" y="730585"/>
                </a:cubicBezTo>
                <a:cubicBezTo>
                  <a:pt x="1910555" y="761227"/>
                  <a:pt x="1960518" y="790257"/>
                  <a:pt x="1929896" y="857994"/>
                </a:cubicBezTo>
                <a:cubicBezTo>
                  <a:pt x="1881545" y="969275"/>
                  <a:pt x="1834806" y="1080556"/>
                  <a:pt x="1780008" y="1186999"/>
                </a:cubicBezTo>
                <a:cubicBezTo>
                  <a:pt x="1725211" y="1295054"/>
                  <a:pt x="1660743" y="1396659"/>
                  <a:pt x="1630121" y="1533744"/>
                </a:cubicBezTo>
                <a:cubicBezTo>
                  <a:pt x="1676860" y="1498263"/>
                  <a:pt x="1710706" y="1469233"/>
                  <a:pt x="1746163" y="1448267"/>
                </a:cubicBezTo>
                <a:cubicBezTo>
                  <a:pt x="1802572" y="1414399"/>
                  <a:pt x="1833194" y="1369242"/>
                  <a:pt x="1839641" y="1303118"/>
                </a:cubicBezTo>
                <a:cubicBezTo>
                  <a:pt x="1852534" y="1180548"/>
                  <a:pt x="1926672" y="1090232"/>
                  <a:pt x="2013703" y="1009594"/>
                </a:cubicBezTo>
                <a:cubicBezTo>
                  <a:pt x="2124910" y="906377"/>
                  <a:pt x="2255457" y="840253"/>
                  <a:pt x="2398898" y="791870"/>
                </a:cubicBezTo>
                <a:cubicBezTo>
                  <a:pt x="2439190" y="778968"/>
                  <a:pt x="2464977" y="780581"/>
                  <a:pt x="2489152" y="807998"/>
                </a:cubicBezTo>
                <a:cubicBezTo>
                  <a:pt x="2513328" y="833802"/>
                  <a:pt x="2534280" y="859606"/>
                  <a:pt x="2555231" y="888636"/>
                </a:cubicBezTo>
                <a:cubicBezTo>
                  <a:pt x="2561678" y="898313"/>
                  <a:pt x="2566513" y="917666"/>
                  <a:pt x="2561678" y="927343"/>
                </a:cubicBezTo>
                <a:cubicBezTo>
                  <a:pt x="2558455" y="937019"/>
                  <a:pt x="2539115" y="941858"/>
                  <a:pt x="2526221" y="945083"/>
                </a:cubicBezTo>
                <a:cubicBezTo>
                  <a:pt x="2490764" y="953147"/>
                  <a:pt x="2455307" y="954760"/>
                  <a:pt x="2421461" y="967662"/>
                </a:cubicBezTo>
                <a:cubicBezTo>
                  <a:pt x="2284467" y="1016045"/>
                  <a:pt x="2187766" y="1119262"/>
                  <a:pt x="2099123" y="1227318"/>
                </a:cubicBezTo>
                <a:cubicBezTo>
                  <a:pt x="2041102" y="1295054"/>
                  <a:pt x="2007257" y="1377305"/>
                  <a:pt x="2010480" y="1470846"/>
                </a:cubicBezTo>
                <a:cubicBezTo>
                  <a:pt x="2010480" y="1504714"/>
                  <a:pt x="2024985" y="1535357"/>
                  <a:pt x="2057219" y="1522455"/>
                </a:cubicBezTo>
                <a:cubicBezTo>
                  <a:pt x="2161979" y="1478910"/>
                  <a:pt x="2303808" y="1480523"/>
                  <a:pt x="2327983" y="1324084"/>
                </a:cubicBezTo>
                <a:cubicBezTo>
                  <a:pt x="2331207" y="1304731"/>
                  <a:pt x="2344100" y="1288603"/>
                  <a:pt x="2350547" y="1270863"/>
                </a:cubicBezTo>
                <a:cubicBezTo>
                  <a:pt x="2411791" y="1116037"/>
                  <a:pt x="2527833" y="1003143"/>
                  <a:pt x="2635816" y="883798"/>
                </a:cubicBezTo>
                <a:cubicBezTo>
                  <a:pt x="2708342" y="922504"/>
                  <a:pt x="2716401" y="961211"/>
                  <a:pt x="2679332" y="1051526"/>
                </a:cubicBezTo>
                <a:cubicBezTo>
                  <a:pt x="2630981" y="1161194"/>
                  <a:pt x="2585854" y="1272475"/>
                  <a:pt x="2539115" y="1385369"/>
                </a:cubicBezTo>
                <a:cubicBezTo>
                  <a:pt x="2526221" y="1416012"/>
                  <a:pt x="2516551" y="1449880"/>
                  <a:pt x="2500434" y="1495038"/>
                </a:cubicBezTo>
                <a:cubicBezTo>
                  <a:pt x="2587465" y="1435365"/>
                  <a:pt x="2661603" y="1385369"/>
                  <a:pt x="2732517" y="1333761"/>
                </a:cubicBezTo>
                <a:cubicBezTo>
                  <a:pt x="2750246" y="1320859"/>
                  <a:pt x="2761528" y="1298280"/>
                  <a:pt x="2771198" y="1277314"/>
                </a:cubicBezTo>
                <a:cubicBezTo>
                  <a:pt x="2846947" y="1133777"/>
                  <a:pt x="2921085" y="990241"/>
                  <a:pt x="2996835" y="848317"/>
                </a:cubicBezTo>
                <a:cubicBezTo>
                  <a:pt x="3008117" y="828964"/>
                  <a:pt x="3033904" y="816062"/>
                  <a:pt x="3053244" y="801547"/>
                </a:cubicBezTo>
                <a:cubicBezTo>
                  <a:pt x="3072584" y="828964"/>
                  <a:pt x="3101595" y="854768"/>
                  <a:pt x="3111265" y="887024"/>
                </a:cubicBezTo>
                <a:cubicBezTo>
                  <a:pt x="3119323" y="912828"/>
                  <a:pt x="3106430" y="946696"/>
                  <a:pt x="3103206" y="977339"/>
                </a:cubicBezTo>
                <a:cubicBezTo>
                  <a:pt x="3166062" y="930568"/>
                  <a:pt x="3225695" y="887024"/>
                  <a:pt x="3286939" y="841866"/>
                </a:cubicBezTo>
                <a:cubicBezTo>
                  <a:pt x="3340125" y="803160"/>
                  <a:pt x="3385252" y="816062"/>
                  <a:pt x="3430379" y="859606"/>
                </a:cubicBezTo>
                <a:cubicBezTo>
                  <a:pt x="3485177" y="911215"/>
                  <a:pt x="3469060" y="969275"/>
                  <a:pt x="3446496" y="1025722"/>
                </a:cubicBezTo>
                <a:cubicBezTo>
                  <a:pt x="3407816" y="1117650"/>
                  <a:pt x="3364300" y="1206352"/>
                  <a:pt x="3327231" y="1298280"/>
                </a:cubicBezTo>
                <a:cubicBezTo>
                  <a:pt x="3296609" y="1372467"/>
                  <a:pt x="3272434" y="1448267"/>
                  <a:pt x="3245035" y="1522455"/>
                </a:cubicBezTo>
                <a:cubicBezTo>
                  <a:pt x="3253093" y="1530519"/>
                  <a:pt x="3261152" y="1536970"/>
                  <a:pt x="3267599" y="1545034"/>
                </a:cubicBezTo>
                <a:cubicBezTo>
                  <a:pt x="3354630" y="1516004"/>
                  <a:pt x="3440050" y="1486974"/>
                  <a:pt x="3525469" y="1454718"/>
                </a:cubicBezTo>
                <a:cubicBezTo>
                  <a:pt x="3536751" y="1451493"/>
                  <a:pt x="3546421" y="1438591"/>
                  <a:pt x="3551256" y="1427301"/>
                </a:cubicBezTo>
                <a:cubicBezTo>
                  <a:pt x="3635064" y="1225705"/>
                  <a:pt x="3717260" y="1020883"/>
                  <a:pt x="3802680" y="820900"/>
                </a:cubicBezTo>
                <a:cubicBezTo>
                  <a:pt x="3847807" y="716070"/>
                  <a:pt x="3900993" y="614465"/>
                  <a:pt x="3950955" y="512861"/>
                </a:cubicBezTo>
                <a:cubicBezTo>
                  <a:pt x="3988024" y="449963"/>
                  <a:pt x="4023482" y="387065"/>
                  <a:pt x="4065385" y="327392"/>
                </a:cubicBezTo>
                <a:cubicBezTo>
                  <a:pt x="4073444" y="316103"/>
                  <a:pt x="4107289" y="317715"/>
                  <a:pt x="4128241" y="320941"/>
                </a:cubicBezTo>
                <a:cubicBezTo>
                  <a:pt x="4199156" y="337069"/>
                  <a:pt x="4270070" y="359647"/>
                  <a:pt x="4340984" y="374162"/>
                </a:cubicBezTo>
                <a:cubicBezTo>
                  <a:pt x="4407064" y="385452"/>
                  <a:pt x="4474755" y="388677"/>
                  <a:pt x="4547281" y="396741"/>
                </a:cubicBezTo>
                <a:cubicBezTo>
                  <a:pt x="4505377" y="403192"/>
                  <a:pt x="4469920" y="408031"/>
                  <a:pt x="4434462" y="414482"/>
                </a:cubicBezTo>
                <a:cubicBezTo>
                  <a:pt x="4434462" y="417707"/>
                  <a:pt x="4434462" y="420933"/>
                  <a:pt x="4434462" y="425771"/>
                </a:cubicBezTo>
                <a:cubicBezTo>
                  <a:pt x="4453803" y="427384"/>
                  <a:pt x="4474755" y="428997"/>
                  <a:pt x="4494095" y="430609"/>
                </a:cubicBezTo>
                <a:cubicBezTo>
                  <a:pt x="4494095" y="433835"/>
                  <a:pt x="4495707" y="438673"/>
                  <a:pt x="4495707" y="443512"/>
                </a:cubicBezTo>
                <a:cubicBezTo>
                  <a:pt x="4461861" y="449963"/>
                  <a:pt x="4426404" y="458027"/>
                  <a:pt x="4382888" y="467703"/>
                </a:cubicBezTo>
                <a:cubicBezTo>
                  <a:pt x="4397394" y="477380"/>
                  <a:pt x="4407064" y="482218"/>
                  <a:pt x="4426404" y="495120"/>
                </a:cubicBezTo>
                <a:cubicBezTo>
                  <a:pt x="4350655" y="516086"/>
                  <a:pt x="4281352" y="533827"/>
                  <a:pt x="4215273" y="556406"/>
                </a:cubicBezTo>
                <a:cubicBezTo>
                  <a:pt x="4195932" y="564470"/>
                  <a:pt x="4173369" y="585436"/>
                  <a:pt x="4165310" y="604789"/>
                </a:cubicBezTo>
                <a:cubicBezTo>
                  <a:pt x="4120183" y="714457"/>
                  <a:pt x="4078279" y="825738"/>
                  <a:pt x="4039598" y="937019"/>
                </a:cubicBezTo>
                <a:cubicBezTo>
                  <a:pt x="4025093" y="977339"/>
                  <a:pt x="4021870" y="1022496"/>
                  <a:pt x="4013811" y="1064428"/>
                </a:cubicBezTo>
                <a:cubicBezTo>
                  <a:pt x="4091173" y="1022496"/>
                  <a:pt x="4170145" y="982177"/>
                  <a:pt x="4247506" y="935407"/>
                </a:cubicBezTo>
                <a:cubicBezTo>
                  <a:pt x="4286187" y="911215"/>
                  <a:pt x="4308751" y="920892"/>
                  <a:pt x="4332926" y="954760"/>
                </a:cubicBezTo>
                <a:cubicBezTo>
                  <a:pt x="4358713" y="990241"/>
                  <a:pt x="4340984" y="1009594"/>
                  <a:pt x="4311974" y="1027334"/>
                </a:cubicBezTo>
                <a:cubicBezTo>
                  <a:pt x="4200767" y="1096684"/>
                  <a:pt x="4089561" y="1166033"/>
                  <a:pt x="3978354" y="1236995"/>
                </a:cubicBezTo>
                <a:cubicBezTo>
                  <a:pt x="3920333" y="1274088"/>
                  <a:pt x="3918722" y="1295054"/>
                  <a:pt x="3965461" y="1346663"/>
                </a:cubicBezTo>
                <a:cubicBezTo>
                  <a:pt x="3984801" y="1367629"/>
                  <a:pt x="4002530" y="1390208"/>
                  <a:pt x="4020258" y="1411174"/>
                </a:cubicBezTo>
                <a:cubicBezTo>
                  <a:pt x="4113736" y="1524068"/>
                  <a:pt x="4200767" y="1541808"/>
                  <a:pt x="4326479" y="1469233"/>
                </a:cubicBezTo>
                <a:cubicBezTo>
                  <a:pt x="4331314" y="1466008"/>
                  <a:pt x="4340984" y="1462782"/>
                  <a:pt x="4340984" y="1457944"/>
                </a:cubicBezTo>
                <a:cubicBezTo>
                  <a:pt x="4357101" y="1369242"/>
                  <a:pt x="4407064" y="1416012"/>
                  <a:pt x="4450579" y="1430527"/>
                </a:cubicBezTo>
                <a:cubicBezTo>
                  <a:pt x="4515047" y="1451493"/>
                  <a:pt x="4579515" y="1477297"/>
                  <a:pt x="4645594" y="1483748"/>
                </a:cubicBezTo>
                <a:cubicBezTo>
                  <a:pt x="4681052" y="1486974"/>
                  <a:pt x="4731014" y="1461170"/>
                  <a:pt x="4751966" y="1432140"/>
                </a:cubicBezTo>
                <a:cubicBezTo>
                  <a:pt x="4764860" y="1416012"/>
                  <a:pt x="4739072" y="1362791"/>
                  <a:pt x="4721344" y="1333761"/>
                </a:cubicBezTo>
                <a:cubicBezTo>
                  <a:pt x="4703615" y="1307956"/>
                  <a:pt x="4672993" y="1291829"/>
                  <a:pt x="4645594" y="1274088"/>
                </a:cubicBezTo>
                <a:cubicBezTo>
                  <a:pt x="4579515" y="1227318"/>
                  <a:pt x="4540834" y="1166033"/>
                  <a:pt x="4532776" y="1087007"/>
                </a:cubicBezTo>
                <a:cubicBezTo>
                  <a:pt x="4521494" y="995079"/>
                  <a:pt x="4634313" y="903151"/>
                  <a:pt x="4742296" y="896700"/>
                </a:cubicBezTo>
                <a:cubicBezTo>
                  <a:pt x="4897018" y="887024"/>
                  <a:pt x="4992108" y="962824"/>
                  <a:pt x="5056575" y="1091845"/>
                </a:cubicBezTo>
                <a:cubicBezTo>
                  <a:pt x="5063022" y="1106360"/>
                  <a:pt x="5058187" y="1125713"/>
                  <a:pt x="5058187" y="1141841"/>
                </a:cubicBezTo>
                <a:cubicBezTo>
                  <a:pt x="5040459" y="1138616"/>
                  <a:pt x="5013060" y="1143454"/>
                  <a:pt x="5008225" y="1133777"/>
                </a:cubicBezTo>
                <a:cubicBezTo>
                  <a:pt x="4943757" y="1027334"/>
                  <a:pt x="4843832" y="1053139"/>
                  <a:pt x="4751966" y="1067654"/>
                </a:cubicBezTo>
                <a:cubicBezTo>
                  <a:pt x="4722956" y="1072492"/>
                  <a:pt x="4693945" y="1104747"/>
                  <a:pt x="4674605" y="1132164"/>
                </a:cubicBezTo>
                <a:cubicBezTo>
                  <a:pt x="4669770" y="1137003"/>
                  <a:pt x="4702004" y="1177322"/>
                  <a:pt x="4724567" y="1193450"/>
                </a:cubicBezTo>
                <a:cubicBezTo>
                  <a:pt x="4801928" y="1251509"/>
                  <a:pt x="4880901" y="1307956"/>
                  <a:pt x="4917970" y="1404723"/>
                </a:cubicBezTo>
                <a:cubicBezTo>
                  <a:pt x="4955039" y="1498263"/>
                  <a:pt x="4938922" y="1566000"/>
                  <a:pt x="4856726" y="1624059"/>
                </a:cubicBezTo>
                <a:cubicBezTo>
                  <a:pt x="4724567" y="1715987"/>
                  <a:pt x="4594020" y="1709536"/>
                  <a:pt x="4486037" y="1606319"/>
                </a:cubicBezTo>
                <a:cubicBezTo>
                  <a:pt x="4392559" y="1516004"/>
                  <a:pt x="4387723" y="1516004"/>
                  <a:pt x="4276517" y="1583740"/>
                </a:cubicBezTo>
                <a:cubicBezTo>
                  <a:pt x="4179815" y="1643412"/>
                  <a:pt x="4102454" y="1636961"/>
                  <a:pt x="4013811" y="1562774"/>
                </a:cubicBezTo>
                <a:cubicBezTo>
                  <a:pt x="3988024" y="1540195"/>
                  <a:pt x="3963849" y="1516004"/>
                  <a:pt x="3939674" y="1490199"/>
                </a:cubicBezTo>
                <a:cubicBezTo>
                  <a:pt x="3915498" y="1466008"/>
                  <a:pt x="3892935" y="1441816"/>
                  <a:pt x="3863924" y="1409561"/>
                </a:cubicBezTo>
                <a:cubicBezTo>
                  <a:pt x="3846196" y="1438591"/>
                  <a:pt x="3826855" y="1459557"/>
                  <a:pt x="3818797" y="1485361"/>
                </a:cubicBezTo>
                <a:cubicBezTo>
                  <a:pt x="3796233" y="1567612"/>
                  <a:pt x="3738212" y="1619221"/>
                  <a:pt x="3673745" y="1665991"/>
                </a:cubicBezTo>
                <a:cubicBezTo>
                  <a:pt x="3636676" y="1691796"/>
                  <a:pt x="3538363" y="1646638"/>
                  <a:pt x="3523857" y="1595029"/>
                </a:cubicBezTo>
                <a:cubicBezTo>
                  <a:pt x="3517411" y="1575676"/>
                  <a:pt x="3515799" y="1553097"/>
                  <a:pt x="3510964" y="1527293"/>
                </a:cubicBezTo>
                <a:cubicBezTo>
                  <a:pt x="3435214" y="1561161"/>
                  <a:pt x="3356242" y="1582127"/>
                  <a:pt x="3293386" y="1627285"/>
                </a:cubicBezTo>
                <a:cubicBezTo>
                  <a:pt x="3195073" y="1695021"/>
                  <a:pt x="3064526" y="1612770"/>
                  <a:pt x="3067749" y="1517616"/>
                </a:cubicBezTo>
                <a:cubicBezTo>
                  <a:pt x="3070972" y="1428914"/>
                  <a:pt x="3090313" y="1338599"/>
                  <a:pt x="3117711" y="1254735"/>
                </a:cubicBezTo>
                <a:cubicBezTo>
                  <a:pt x="3141887" y="1183773"/>
                  <a:pt x="3187014" y="1120875"/>
                  <a:pt x="3224083" y="1054752"/>
                </a:cubicBezTo>
                <a:cubicBezTo>
                  <a:pt x="3235365" y="1035398"/>
                  <a:pt x="3245035" y="1016045"/>
                  <a:pt x="3251482" y="991854"/>
                </a:cubicBezTo>
                <a:cubicBezTo>
                  <a:pt x="3148334" y="1069266"/>
                  <a:pt x="3041962" y="1135390"/>
                  <a:pt x="2996835" y="1269250"/>
                </a:cubicBezTo>
                <a:cubicBezTo>
                  <a:pt x="2962989" y="1377305"/>
                  <a:pt x="2906580" y="1477297"/>
                  <a:pt x="2856618" y="1578902"/>
                </a:cubicBezTo>
                <a:cubicBezTo>
                  <a:pt x="2845336" y="1599868"/>
                  <a:pt x="2806655" y="1625672"/>
                  <a:pt x="2790538" y="1619221"/>
                </a:cubicBezTo>
                <a:cubicBezTo>
                  <a:pt x="2745411" y="1604706"/>
                  <a:pt x="2684167" y="1596642"/>
                  <a:pt x="2684167" y="1525680"/>
                </a:cubicBezTo>
                <a:cubicBezTo>
                  <a:pt x="2684167" y="1516004"/>
                  <a:pt x="2684167" y="1506327"/>
                  <a:pt x="2684167" y="1499876"/>
                </a:cubicBezTo>
                <a:cubicBezTo>
                  <a:pt x="2619699" y="1541808"/>
                  <a:pt x="2560067" y="1598255"/>
                  <a:pt x="2490764" y="1619221"/>
                </a:cubicBezTo>
                <a:cubicBezTo>
                  <a:pt x="2408568" y="1643412"/>
                  <a:pt x="2345712" y="1585353"/>
                  <a:pt x="2300584" y="1509553"/>
                </a:cubicBezTo>
                <a:cubicBezTo>
                  <a:pt x="2249010" y="1538582"/>
                  <a:pt x="2202271" y="1562774"/>
                  <a:pt x="2157144" y="1590191"/>
                </a:cubicBezTo>
                <a:cubicBezTo>
                  <a:pt x="2029820" y="1665991"/>
                  <a:pt x="1910555" y="1632123"/>
                  <a:pt x="1825136" y="1504714"/>
                </a:cubicBezTo>
                <a:cubicBezTo>
                  <a:pt x="1773562" y="1538582"/>
                  <a:pt x="1720376" y="1574063"/>
                  <a:pt x="1667190" y="1611157"/>
                </a:cubicBezTo>
                <a:cubicBezTo>
                  <a:pt x="1607557" y="1651476"/>
                  <a:pt x="1544702" y="1648251"/>
                  <a:pt x="1485069" y="1615995"/>
                </a:cubicBezTo>
                <a:cubicBezTo>
                  <a:pt x="1422213" y="1582127"/>
                  <a:pt x="1410931" y="1525680"/>
                  <a:pt x="1418990" y="1461170"/>
                </a:cubicBezTo>
                <a:cubicBezTo>
                  <a:pt x="1433495" y="1335373"/>
                  <a:pt x="1481846" y="1224092"/>
                  <a:pt x="1554372" y="1122488"/>
                </a:cubicBezTo>
                <a:cubicBezTo>
                  <a:pt x="1610781" y="1040237"/>
                  <a:pt x="1668802" y="959598"/>
                  <a:pt x="1717152" y="867670"/>
                </a:cubicBezTo>
                <a:cubicBezTo>
                  <a:pt x="1662355" y="899926"/>
                  <a:pt x="1609169" y="932181"/>
                  <a:pt x="1554372" y="962824"/>
                </a:cubicBezTo>
                <a:cubicBezTo>
                  <a:pt x="1406096" y="1046688"/>
                  <a:pt x="1312618" y="1177322"/>
                  <a:pt x="1232034" y="1320859"/>
                </a:cubicBezTo>
                <a:cubicBezTo>
                  <a:pt x="1172401" y="1425689"/>
                  <a:pt x="1101487" y="1524068"/>
                  <a:pt x="1033796" y="1622446"/>
                </a:cubicBezTo>
                <a:cubicBezTo>
                  <a:pt x="1025737" y="1633736"/>
                  <a:pt x="1003173" y="1643412"/>
                  <a:pt x="990280" y="1640187"/>
                </a:cubicBezTo>
                <a:cubicBezTo>
                  <a:pt x="977386" y="1638574"/>
                  <a:pt x="959658" y="1619221"/>
                  <a:pt x="959658" y="1606319"/>
                </a:cubicBezTo>
                <a:cubicBezTo>
                  <a:pt x="959658" y="1548259"/>
                  <a:pt x="951599" y="1483748"/>
                  <a:pt x="970940" y="1430527"/>
                </a:cubicBezTo>
                <a:cubicBezTo>
                  <a:pt x="1061194" y="1193450"/>
                  <a:pt x="1175624" y="969275"/>
                  <a:pt x="1309395" y="753164"/>
                </a:cubicBezTo>
                <a:cubicBezTo>
                  <a:pt x="1311006" y="749938"/>
                  <a:pt x="1311006" y="745100"/>
                  <a:pt x="1311006" y="740261"/>
                </a:cubicBezTo>
                <a:cubicBezTo>
                  <a:pt x="1306171" y="737036"/>
                  <a:pt x="1301336" y="733810"/>
                  <a:pt x="1294889" y="733810"/>
                </a:cubicBezTo>
                <a:cubicBezTo>
                  <a:pt x="1183683" y="749938"/>
                  <a:pt x="1074088" y="767679"/>
                  <a:pt x="962881" y="785419"/>
                </a:cubicBezTo>
                <a:cubicBezTo>
                  <a:pt x="890356" y="796708"/>
                  <a:pt x="845228" y="851543"/>
                  <a:pt x="832334" y="907990"/>
                </a:cubicBezTo>
                <a:cubicBezTo>
                  <a:pt x="796877" y="1045075"/>
                  <a:pt x="695341" y="1138616"/>
                  <a:pt x="637320" y="1259573"/>
                </a:cubicBezTo>
                <a:cubicBezTo>
                  <a:pt x="587357" y="1361178"/>
                  <a:pt x="537395" y="1462782"/>
                  <a:pt x="495491" y="1567612"/>
                </a:cubicBezTo>
                <a:cubicBezTo>
                  <a:pt x="472927" y="1622446"/>
                  <a:pt x="498714" y="1649864"/>
                  <a:pt x="558347" y="1640187"/>
                </a:cubicBezTo>
                <a:cubicBezTo>
                  <a:pt x="645378" y="1627285"/>
                  <a:pt x="730798" y="1609544"/>
                  <a:pt x="814606" y="1593417"/>
                </a:cubicBezTo>
                <a:cubicBezTo>
                  <a:pt x="809771" y="1633736"/>
                  <a:pt x="764644" y="1672442"/>
                  <a:pt x="685671" y="1688570"/>
                </a:cubicBezTo>
                <a:cubicBezTo>
                  <a:pt x="635708" y="1698247"/>
                  <a:pt x="584134" y="1706310"/>
                  <a:pt x="532560" y="1711149"/>
                </a:cubicBezTo>
                <a:cubicBezTo>
                  <a:pt x="439082" y="1722438"/>
                  <a:pt x="352051" y="1638574"/>
                  <a:pt x="342380" y="1535357"/>
                </a:cubicBezTo>
                <a:cubicBezTo>
                  <a:pt x="331099" y="1416012"/>
                  <a:pt x="345604" y="1303118"/>
                  <a:pt x="405236" y="1198288"/>
                </a:cubicBezTo>
                <a:cubicBezTo>
                  <a:pt x="474539" y="1070879"/>
                  <a:pt x="540618" y="943470"/>
                  <a:pt x="609921" y="811223"/>
                </a:cubicBezTo>
                <a:cubicBezTo>
                  <a:pt x="559959" y="819287"/>
                  <a:pt x="511608" y="825738"/>
                  <a:pt x="464869" y="835415"/>
                </a:cubicBezTo>
                <a:cubicBezTo>
                  <a:pt x="311758" y="864445"/>
                  <a:pt x="179600" y="816062"/>
                  <a:pt x="58723" y="728972"/>
                </a:cubicBezTo>
                <a:cubicBezTo>
                  <a:pt x="8761" y="693491"/>
                  <a:pt x="-13803" y="640270"/>
                  <a:pt x="8761" y="587048"/>
                </a:cubicBezTo>
                <a:cubicBezTo>
                  <a:pt x="31324" y="535440"/>
                  <a:pt x="65170" y="482218"/>
                  <a:pt x="110297" y="451576"/>
                </a:cubicBezTo>
                <a:cubicBezTo>
                  <a:pt x="160259" y="417707"/>
                  <a:pt x="256961" y="509635"/>
                  <a:pt x="244067" y="572533"/>
                </a:cubicBezTo>
                <a:cubicBezTo>
                  <a:pt x="239232" y="599950"/>
                  <a:pt x="232786" y="625755"/>
                  <a:pt x="223116" y="662848"/>
                </a:cubicBezTo>
                <a:cubicBezTo>
                  <a:pt x="265019" y="666074"/>
                  <a:pt x="305312" y="669300"/>
                  <a:pt x="343992" y="669300"/>
                </a:cubicBezTo>
                <a:cubicBezTo>
                  <a:pt x="395566" y="669300"/>
                  <a:pt x="448752" y="666074"/>
                  <a:pt x="498714" y="659623"/>
                </a:cubicBezTo>
                <a:cubicBezTo>
                  <a:pt x="603475" y="648334"/>
                  <a:pt x="724351" y="695104"/>
                  <a:pt x="792042" y="558018"/>
                </a:cubicBezTo>
                <a:cubicBezTo>
                  <a:pt x="840393" y="461252"/>
                  <a:pt x="908084" y="372550"/>
                  <a:pt x="966105" y="282235"/>
                </a:cubicBezTo>
                <a:cubicBezTo>
                  <a:pt x="974163" y="270945"/>
                  <a:pt x="982221" y="254817"/>
                  <a:pt x="993503" y="253205"/>
                </a:cubicBezTo>
                <a:cubicBezTo>
                  <a:pt x="1003173" y="251592"/>
                  <a:pt x="1017679" y="262881"/>
                  <a:pt x="1027349" y="270945"/>
                </a:cubicBezTo>
                <a:cubicBezTo>
                  <a:pt x="1099875" y="330618"/>
                  <a:pt x="1088593" y="470929"/>
                  <a:pt x="1048301" y="548342"/>
                </a:cubicBezTo>
                <a:cubicBezTo>
                  <a:pt x="1035407" y="572533"/>
                  <a:pt x="1024125" y="596725"/>
                  <a:pt x="1006397" y="637044"/>
                </a:cubicBezTo>
                <a:cubicBezTo>
                  <a:pt x="1070865" y="628980"/>
                  <a:pt x="1122439" y="614465"/>
                  <a:pt x="1174013" y="619304"/>
                </a:cubicBezTo>
                <a:cubicBezTo>
                  <a:pt x="1317453" y="630593"/>
                  <a:pt x="1401261" y="567695"/>
                  <a:pt x="1464117" y="438673"/>
                </a:cubicBezTo>
                <a:cubicBezTo>
                  <a:pt x="1538255" y="287073"/>
                  <a:pt x="1634956" y="145149"/>
                  <a:pt x="1721987" y="0"/>
                </a:cubicBezTo>
                <a:close/>
              </a:path>
            </a:pathLst>
          </a:custGeom>
          <a:solidFill>
            <a:schemeClr val="bg1"/>
          </a:solidFill>
          <a:ln>
            <a:noFill/>
          </a:ln>
        </p:spPr>
        <p:txBody>
          <a:bodyPr vert="horz" wrap="square" lIns="91440" tIns="45720" rIns="91440" bIns="45720" numCol="1" anchor="t" anchorCtr="0" compatLnSpc="1">
            <a:noAutofit/>
          </a:bodyPr>
          <a:lstStyle/>
          <a:p>
            <a:endParaRPr lang="zh-CN" altLang="en-US">
              <a:solidFill>
                <a:schemeClr val="bg1"/>
              </a:solidFill>
            </a:endParaRPr>
          </a:p>
        </p:txBody>
      </p:sp>
      <p:sp>
        <p:nvSpPr>
          <p:cNvPr id="8" name="文本占位符 62"/>
          <p:cNvSpPr>
            <a:spLocks noGrp="1"/>
          </p:cNvSpPr>
          <p:nvPr>
            <p:ph type="body" sz="quarter" idx="18" hasCustomPrompt="1"/>
          </p:nvPr>
        </p:nvSpPr>
        <p:spPr>
          <a:xfrm>
            <a:off x="695325" y="5889904"/>
            <a:ext cx="10801350"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pic>
        <p:nvPicPr>
          <p:cNvPr id="11" name="图片 10"/>
          <p:cNvPicPr>
            <a:picLocks noChangeAspect="1"/>
          </p:cNvPicPr>
          <p:nvPr userDrawn="1"/>
        </p:nvPicPr>
        <p:blipFill>
          <a:blip r:embed="rId2"/>
          <a:stretch>
            <a:fillRect/>
          </a:stretch>
        </p:blipFill>
        <p:spPr>
          <a:xfrm rot="1222473">
            <a:off x="4282418" y="611884"/>
            <a:ext cx="3322362" cy="3265488"/>
          </a:xfrm>
          <a:prstGeom prst="rect">
            <a:avLst/>
          </a:prstGeom>
        </p:spPr>
      </p:pic>
      <p:sp>
        <p:nvSpPr>
          <p:cNvPr id="6" name="标题 1"/>
          <p:cNvSpPr>
            <a:spLocks noGrp="1"/>
          </p:cNvSpPr>
          <p:nvPr>
            <p:ph type="ctrTitle" hasCustomPrompt="1"/>
          </p:nvPr>
        </p:nvSpPr>
        <p:spPr>
          <a:xfrm>
            <a:off x="695325" y="4636029"/>
            <a:ext cx="10801350" cy="655784"/>
          </a:xfrm>
        </p:spPr>
        <p:txBody>
          <a:bodyPr anchor="ctr">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一键调整模板颜色</a:t>
            </a:r>
            <a:endParaRPr lang="en-US" sz="3200" b="1">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选择“设计”</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“变体”</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“颜色”；</a:t>
            </a:r>
            <a:endParaRPr lang="en-US" sz="1200" spc="150">
              <a:latin typeface="微软雅黑" panose="020B0503020204020204" charset="-122"/>
              <a:ea typeface="微软雅黑" panose="020B050302020402020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选择你喜欢的颜色搭配，模板一秒调整为你选颜色。</a:t>
            </a:r>
            <a:endParaRPr lang="en-US" sz="1200" spc="150">
              <a:latin typeface="微软雅黑" panose="020B0503020204020204" charset="-122"/>
              <a:ea typeface="微软雅黑" panose="020B0503020204020204" charset="-122"/>
            </a:endParaRPr>
          </a:p>
        </p:txBody>
      </p:sp>
      <p:pic>
        <p:nvPicPr>
          <p:cNvPr id="14" name="图片 13"/>
          <p:cNvPicPr>
            <a:picLocks noChangeAspect="1"/>
          </p:cNvPicPr>
          <p:nvPr userDrawn="1"/>
        </p:nvPicPr>
        <p:blipFill>
          <a:blip/>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8965"/>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pic>
        <p:nvPicPr>
          <p:cNvPr id="5" name="图片 4"/>
          <p:cNvPicPr>
            <a:picLocks noChangeAspect="1"/>
          </p:cNvPicPr>
          <p:nvPr userDrawn="1"/>
        </p:nvPicPr>
        <p:blipFill>
          <a:blip/>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随时添加模板样式</a:t>
            </a:r>
            <a:endParaRPr lang="en-US" sz="3200" b="1">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选择“开始”</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“新建幻灯片”；</a:t>
            </a:r>
            <a:endParaRPr lang="en-US" sz="1200" spc="150">
              <a:latin typeface="微软雅黑" panose="020B0503020204020204" charset="-122"/>
              <a:ea typeface="微软雅黑" panose="020B050302020402020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选择你需要的页面，如封面页，目录页，副标题页，内容页等</a:t>
            </a:r>
            <a:r>
              <a:rPr lang="en-US" altLang="zh-CN" sz="1200" spc="150">
                <a:latin typeface="微软雅黑" panose="020B0503020204020204" charset="-122"/>
                <a:ea typeface="微软雅黑" panose="020B0503020204020204" charset="-122"/>
              </a:rPr>
              <a:t>…</a:t>
            </a:r>
            <a:endParaRPr lang="en-US" sz="1200" spc="150">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95324" y="1"/>
            <a:ext cx="10801349" cy="10159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95325" y="1125538"/>
            <a:ext cx="10801350" cy="505142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2022/6/14</a:t>
            </a:fld>
            <a:endParaRPr lang="zh-CN" altLang="en-US"/>
          </a:p>
        </p:txBody>
      </p:sp>
      <p:sp>
        <p:nvSpPr>
          <p:cNvPr id="5" name="页脚占位符 4"/>
          <p:cNvSpPr>
            <a:spLocks noGrp="1"/>
          </p:cNvSpPr>
          <p:nvPr>
            <p:ph type="ftr" sz="quarter" idx="3"/>
          </p:nvPr>
        </p:nvSpPr>
        <p:spPr>
          <a:xfrm>
            <a:off x="695325" y="6235700"/>
            <a:ext cx="4114800"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35700"/>
            <a:ext cx="2886075"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95324" y="1"/>
            <a:ext cx="10801349" cy="10159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95325" y="1125538"/>
            <a:ext cx="10801350" cy="505142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2022/6/14</a:t>
            </a:fld>
            <a:endParaRPr lang="zh-CN" altLang="en-US"/>
          </a:p>
        </p:txBody>
      </p:sp>
      <p:sp>
        <p:nvSpPr>
          <p:cNvPr id="5" name="页脚占位符 4"/>
          <p:cNvSpPr>
            <a:spLocks noGrp="1"/>
          </p:cNvSpPr>
          <p:nvPr>
            <p:ph type="ftr" sz="quarter" idx="3"/>
          </p:nvPr>
        </p:nvSpPr>
        <p:spPr>
          <a:xfrm>
            <a:off x="695325" y="6235700"/>
            <a:ext cx="4114800"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35700"/>
            <a:ext cx="2886075"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27917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75251" y="5250365"/>
            <a:ext cx="5550708" cy="656793"/>
          </a:xfrm>
        </p:spPr>
        <p:txBody>
          <a:bodyPr anchor="ctr">
            <a:normAutofit fontScale="90000"/>
          </a:bodyPr>
          <a:lstStyle/>
          <a:p>
            <a:r>
              <a:rPr lang="zh-CN" altLang="en-US" dirty="0"/>
              <a:t>小组成员</a:t>
            </a:r>
            <a:r>
              <a:rPr lang="en-US" altLang="zh-CN" dirty="0"/>
              <a:t>:</a:t>
            </a:r>
            <a:r>
              <a:rPr lang="zh-CN" altLang="en-US" dirty="0"/>
              <a:t>徐浩达</a:t>
            </a:r>
            <a:br>
              <a:rPr lang="en-US" altLang="zh-CN" dirty="0"/>
            </a:br>
            <a:r>
              <a:rPr lang="en-US" altLang="zh-CN" dirty="0"/>
              <a:t> </a:t>
            </a:r>
            <a:r>
              <a:rPr lang="zh-CN" altLang="en-US" dirty="0"/>
              <a:t>梅晨睿</a:t>
            </a:r>
            <a:br>
              <a:rPr lang="en-US" altLang="zh-CN" dirty="0"/>
            </a:br>
            <a:r>
              <a:rPr lang="zh-CN" altLang="en-US" dirty="0"/>
              <a:t>黄舒翔</a:t>
            </a:r>
            <a:br>
              <a:rPr lang="en-US" altLang="zh-CN" dirty="0"/>
            </a:br>
            <a:r>
              <a:rPr lang="zh-CN" altLang="en-US" dirty="0"/>
              <a:t>张浩瀚</a:t>
            </a:r>
            <a:br>
              <a:rPr lang="en-US" altLang="zh-CN" dirty="0"/>
            </a:br>
            <a:r>
              <a:rPr lang="zh-CN" altLang="en-US" dirty="0"/>
              <a:t>朱佩豪</a:t>
            </a:r>
          </a:p>
        </p:txBody>
      </p:sp>
      <p:grpSp>
        <p:nvGrpSpPr>
          <p:cNvPr id="34" name="组合 33"/>
          <p:cNvGrpSpPr/>
          <p:nvPr/>
        </p:nvGrpSpPr>
        <p:grpSpPr>
          <a:xfrm>
            <a:off x="5777123" y="2437942"/>
            <a:ext cx="5968034" cy="2027526"/>
            <a:chOff x="-559484" y="123737"/>
            <a:chExt cx="6422376" cy="2307518"/>
          </a:xfrm>
        </p:grpSpPr>
        <p:sp>
          <p:nvSpPr>
            <p:cNvPr id="38" name="矩形 37"/>
            <p:cNvSpPr/>
            <p:nvPr/>
          </p:nvSpPr>
          <p:spPr>
            <a:xfrm>
              <a:off x="1503675" y="123737"/>
              <a:ext cx="2582263" cy="527135"/>
            </a:xfrm>
            <a:prstGeom prst="rect">
              <a:avLst/>
            </a:prstGeom>
            <a:noFill/>
          </p:spPr>
          <p:txBody>
            <a:bodyPr wrap="none" numCol="1" rtlCol="0">
              <a:prstTxWarp prst="textPlain">
                <a:avLst/>
              </a:prstTxWarp>
              <a:spAutoFit/>
            </a:bodyPr>
            <a:lstStyle/>
            <a:p>
              <a:pPr lvl="0"/>
              <a:r>
                <a:rPr lang="en-US" altLang="zh-CN" sz="16600" dirty="0">
                  <a:solidFill>
                    <a:srgbClr val="74C6BE"/>
                  </a:solidFill>
                  <a:latin typeface="Impact" panose="020B0806030902050204" pitchFamily="34" charset="0"/>
                </a:rPr>
                <a:t>SRA-2022 </a:t>
              </a:r>
              <a:r>
                <a:rPr lang="en-US" altLang="zh-CN" sz="16600" noProof="0" dirty="0">
                  <a:solidFill>
                    <a:schemeClr val="bg1"/>
                  </a:solidFill>
                  <a:latin typeface="+mn-lt"/>
                </a:rPr>
                <a:t>G12 </a:t>
              </a:r>
            </a:p>
          </p:txBody>
        </p:sp>
        <p:sp>
          <p:nvSpPr>
            <p:cNvPr id="36" name="文本框 35"/>
            <p:cNvSpPr txBox="1"/>
            <p:nvPr userDrawn="1"/>
          </p:nvSpPr>
          <p:spPr>
            <a:xfrm>
              <a:off x="-559484" y="1251655"/>
              <a:ext cx="6422376" cy="1179600"/>
            </a:xfrm>
            <a:prstGeom prst="rect">
              <a:avLst/>
            </a:prstGeom>
            <a:noFill/>
          </p:spPr>
          <p:txBody>
            <a:bodyPr wrap="none" rtlCol="0">
              <a:prstTxWarp prst="textPlain">
                <a:avLst/>
              </a:prstTxWarp>
              <a:spAutoFit/>
            </a:bodyPr>
            <a:lstStyle/>
            <a:p>
              <a:r>
                <a:rPr lang="zh-CN" altLang="zh-CN" sz="9600" dirty="0">
                  <a:solidFill>
                    <a:srgbClr val="74C6BE"/>
                  </a:solidFill>
                  <a:latin typeface="Impact" panose="020B0806030902050204" pitchFamily="34" charset="0"/>
                </a:rPr>
                <a:t>需求工程项目总结</a:t>
              </a:r>
            </a:p>
          </p:txBody>
        </p:sp>
      </p:grpSp>
      <p:cxnSp>
        <p:nvCxnSpPr>
          <p:cNvPr id="39" name="直接连接符 38"/>
          <p:cNvCxnSpPr/>
          <p:nvPr/>
        </p:nvCxnSpPr>
        <p:spPr>
          <a:xfrm>
            <a:off x="6991428" y="3073566"/>
            <a:ext cx="436889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528326" y="4652696"/>
            <a:ext cx="583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72E5-E665-4BAA-82F3-CCBC120B3F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4E5B1F32-CC75-C8E8-5F78-1CC9278E0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949" y="101300"/>
            <a:ext cx="6087325" cy="1257475"/>
          </a:xfrm>
          <a:prstGeom prst="rect">
            <a:avLst/>
          </a:prstGeom>
        </p:spPr>
      </p:pic>
      <p:pic>
        <p:nvPicPr>
          <p:cNvPr id="8" name="图片 7">
            <a:extLst>
              <a:ext uri="{FF2B5EF4-FFF2-40B4-BE49-F238E27FC236}">
                <a16:creationId xmlns:a16="http://schemas.microsoft.com/office/drawing/2014/main" id="{6D70C982-48C3-3ADD-4287-520E33977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26" y="1364065"/>
            <a:ext cx="7743512" cy="5078016"/>
          </a:xfrm>
          <a:prstGeom prst="rect">
            <a:avLst/>
          </a:prstGeom>
        </p:spPr>
      </p:pic>
      <p:pic>
        <p:nvPicPr>
          <p:cNvPr id="11" name="图片 10">
            <a:extLst>
              <a:ext uri="{FF2B5EF4-FFF2-40B4-BE49-F238E27FC236}">
                <a16:creationId xmlns:a16="http://schemas.microsoft.com/office/drawing/2014/main" id="{7A5A6238-B61E-0B9A-90E1-49ED4F02A164}"/>
              </a:ext>
            </a:extLst>
          </p:cNvPr>
          <p:cNvPicPr>
            <a:picLocks noChangeAspect="1"/>
          </p:cNvPicPr>
          <p:nvPr/>
        </p:nvPicPr>
        <p:blipFill rotWithShape="1">
          <a:blip r:embed="rId4">
            <a:extLst>
              <a:ext uri="{28A0092B-C50C-407E-A947-70E740481C1C}">
                <a14:useLocalDpi xmlns:a14="http://schemas.microsoft.com/office/drawing/2010/main" val="0"/>
              </a:ext>
            </a:extLst>
          </a:blip>
          <a:srcRect l="1" t="13786" r="1118"/>
          <a:stretch/>
        </p:blipFill>
        <p:spPr>
          <a:xfrm>
            <a:off x="4061716" y="3002198"/>
            <a:ext cx="4634558" cy="3597309"/>
          </a:xfrm>
          <a:prstGeom prst="rect">
            <a:avLst/>
          </a:prstGeom>
        </p:spPr>
      </p:pic>
      <p:sp>
        <p:nvSpPr>
          <p:cNvPr id="12" name="文本框 11">
            <a:extLst>
              <a:ext uri="{FF2B5EF4-FFF2-40B4-BE49-F238E27FC236}">
                <a16:creationId xmlns:a16="http://schemas.microsoft.com/office/drawing/2014/main" id="{C149D93B-A05A-004F-5590-4519FC4E69DC}"/>
              </a:ext>
            </a:extLst>
          </p:cNvPr>
          <p:cNvSpPr txBox="1"/>
          <p:nvPr/>
        </p:nvSpPr>
        <p:spPr>
          <a:xfrm>
            <a:off x="0" y="992088"/>
            <a:ext cx="28041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项目章程文档首页及目录</a:t>
            </a:r>
          </a:p>
        </p:txBody>
      </p:sp>
      <p:sp>
        <p:nvSpPr>
          <p:cNvPr id="13" name="文本框 12">
            <a:extLst>
              <a:ext uri="{FF2B5EF4-FFF2-40B4-BE49-F238E27FC236}">
                <a16:creationId xmlns:a16="http://schemas.microsoft.com/office/drawing/2014/main" id="{F977D273-6543-F58F-233D-15845E346EED}"/>
              </a:ext>
            </a:extLst>
          </p:cNvPr>
          <p:cNvSpPr txBox="1"/>
          <p:nvPr/>
        </p:nvSpPr>
        <p:spPr>
          <a:xfrm>
            <a:off x="4425274" y="96010"/>
            <a:ext cx="28187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文档更新提交</a:t>
            </a:r>
          </a:p>
        </p:txBody>
      </p:sp>
      <p:sp>
        <p:nvSpPr>
          <p:cNvPr id="2" name="文本框 1">
            <a:extLst>
              <a:ext uri="{FF2B5EF4-FFF2-40B4-BE49-F238E27FC236}">
                <a16:creationId xmlns:a16="http://schemas.microsoft.com/office/drawing/2014/main" id="{38B176B9-35B0-4E26-BD13-E313F6316B50}"/>
              </a:ext>
            </a:extLst>
          </p:cNvPr>
          <p:cNvSpPr txBox="1"/>
          <p:nvPr/>
        </p:nvSpPr>
        <p:spPr>
          <a:xfrm>
            <a:off x="8906494" y="2505694"/>
            <a:ext cx="259018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是否提交了项目章程？内容是否完整？</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已提交项目章程，内容随着项目的推进有改动，最终还是比较完整的。</a:t>
            </a:r>
          </a:p>
        </p:txBody>
      </p:sp>
    </p:spTree>
    <p:extLst>
      <p:ext uri="{BB962C8B-B14F-4D97-AF65-F5344CB8AC3E}">
        <p14:creationId xmlns:p14="http://schemas.microsoft.com/office/powerpoint/2010/main" val="38031262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100</a:t>
            </a:fld>
            <a:endParaRPr lang="zh-CN" altLang="en-US"/>
          </a:p>
        </p:txBody>
      </p:sp>
      <p:sp>
        <p:nvSpPr>
          <p:cNvPr id="2" name="文本框 1"/>
          <p:cNvSpPr txBox="1"/>
          <p:nvPr/>
        </p:nvSpPr>
        <p:spPr>
          <a:xfrm>
            <a:off x="847725" y="474345"/>
            <a:ext cx="6901180" cy="368300"/>
          </a:xfrm>
          <a:prstGeom prst="rect">
            <a:avLst/>
          </a:prstGeom>
          <a:noFill/>
        </p:spPr>
        <p:txBody>
          <a:bodyPr wrap="none" rtlCol="0" anchor="t">
            <a:spAutoFit/>
          </a:bodyPr>
          <a:lstStyle/>
          <a:p>
            <a:pPr algn="l"/>
            <a:r>
              <a:rPr lang="en-US" altLang="zh-CN" b="1" dirty="0">
                <a:solidFill>
                  <a:schemeClr val="accent2"/>
                </a:solidFill>
                <a:sym typeface="+mn-ea"/>
              </a:rPr>
              <a:t>46.</a:t>
            </a:r>
            <a:r>
              <a:rPr lang="zh-CN" altLang="en-US" b="1" dirty="0">
                <a:solidFill>
                  <a:schemeClr val="accent2"/>
                </a:solidFill>
                <a:sym typeface="+mn-ea"/>
              </a:rPr>
              <a:t>界面原型是否达到了高保真的效果？交互使用是否便捷、有效？</a:t>
            </a:r>
            <a:endParaRPr lang="zh-CN" altLang="en-US"/>
          </a:p>
        </p:txBody>
      </p:sp>
      <p:sp>
        <p:nvSpPr>
          <p:cNvPr id="3" name="文本框 2"/>
          <p:cNvSpPr txBox="1"/>
          <p:nvPr/>
        </p:nvSpPr>
        <p:spPr>
          <a:xfrm>
            <a:off x="847725" y="842645"/>
            <a:ext cx="8242935" cy="368300"/>
          </a:xfrm>
          <a:prstGeom prst="rect">
            <a:avLst/>
          </a:prstGeom>
          <a:noFill/>
        </p:spPr>
        <p:txBody>
          <a:bodyPr wrap="square" rtlCol="0" anchor="t">
            <a:spAutoFit/>
          </a:bodyPr>
          <a:lstStyle/>
          <a:p>
            <a:r>
              <a:rPr lang="en-US" altLang="zh-CN" b="1" dirty="0">
                <a:solidFill>
                  <a:schemeClr val="accent2"/>
                </a:solidFill>
                <a:sym typeface="+mn-ea"/>
              </a:rPr>
              <a:t>47.</a:t>
            </a:r>
            <a:r>
              <a:rPr lang="zh-CN" altLang="en-US" b="1" dirty="0">
                <a:solidFill>
                  <a:schemeClr val="accent2"/>
                </a:solidFill>
                <a:sym typeface="+mn-ea"/>
              </a:rPr>
              <a:t>是否考虑了移动端的访问？界面是否合适移动端？使用是否便捷、有效？</a:t>
            </a:r>
            <a:endParaRPr lang="zh-CN" altLang="en-US"/>
          </a:p>
        </p:txBody>
      </p:sp>
      <p:pic>
        <p:nvPicPr>
          <p:cNvPr id="6" name="图片 5"/>
          <p:cNvPicPr>
            <a:picLocks noChangeAspect="1"/>
          </p:cNvPicPr>
          <p:nvPr/>
        </p:nvPicPr>
        <p:blipFill>
          <a:blip r:embed="rId2"/>
          <a:stretch>
            <a:fillRect/>
          </a:stretch>
        </p:blipFill>
        <p:spPr>
          <a:xfrm>
            <a:off x="4643755" y="1339850"/>
            <a:ext cx="6852920" cy="2228215"/>
          </a:xfrm>
          <a:prstGeom prst="rect">
            <a:avLst/>
          </a:prstGeom>
        </p:spPr>
      </p:pic>
      <p:pic>
        <p:nvPicPr>
          <p:cNvPr id="7" name="图片 6"/>
          <p:cNvPicPr>
            <a:picLocks noChangeAspect="1"/>
          </p:cNvPicPr>
          <p:nvPr/>
        </p:nvPicPr>
        <p:blipFill>
          <a:blip r:embed="rId3"/>
          <a:stretch>
            <a:fillRect/>
          </a:stretch>
        </p:blipFill>
        <p:spPr>
          <a:xfrm>
            <a:off x="5688965" y="3691255"/>
            <a:ext cx="5419725" cy="2544445"/>
          </a:xfrm>
          <a:prstGeom prst="rect">
            <a:avLst/>
          </a:prstGeom>
        </p:spPr>
      </p:pic>
      <p:sp>
        <p:nvSpPr>
          <p:cNvPr id="10" name="文本框 9"/>
          <p:cNvSpPr txBox="1"/>
          <p:nvPr/>
        </p:nvSpPr>
        <p:spPr>
          <a:xfrm>
            <a:off x="847725" y="3928745"/>
            <a:ext cx="2540000" cy="2306955"/>
          </a:xfrm>
          <a:prstGeom prst="rect">
            <a:avLst/>
          </a:prstGeom>
          <a:noFill/>
        </p:spPr>
        <p:txBody>
          <a:bodyPr wrap="square" rtlCol="0" anchor="t">
            <a:spAutoFit/>
          </a:bodyPr>
          <a:lstStyle/>
          <a:p>
            <a:r>
              <a:rPr lang="zh-CN" altLang="en-US" dirty="0">
                <a:sym typeface="+mn-ea"/>
              </a:rPr>
              <a:t>界面达到了高保真的效果，交互是有效的，但是在一些重复的功能上，并没有做交互</a:t>
            </a:r>
            <a:r>
              <a:rPr lang="en-US" altLang="zh-CN" dirty="0">
                <a:sym typeface="+mn-ea"/>
              </a:rPr>
              <a:t>.</a:t>
            </a:r>
            <a:endParaRPr lang="en-US" altLang="zh-CN" dirty="0"/>
          </a:p>
          <a:p>
            <a:endParaRPr lang="en-US" altLang="zh-CN" dirty="0"/>
          </a:p>
          <a:p>
            <a:r>
              <a:rPr lang="zh-CN" altLang="en-US"/>
              <a:t>由于本身就是移动端小程序，所以界面适合移动端。</a:t>
            </a:r>
          </a:p>
        </p:txBody>
      </p:sp>
      <p:sp>
        <p:nvSpPr>
          <p:cNvPr id="11" name="文本框 10"/>
          <p:cNvSpPr txBox="1"/>
          <p:nvPr/>
        </p:nvSpPr>
        <p:spPr>
          <a:xfrm>
            <a:off x="847725" y="1339850"/>
            <a:ext cx="2540000" cy="645160"/>
          </a:xfrm>
          <a:prstGeom prst="rect">
            <a:avLst/>
          </a:prstGeom>
          <a:noFill/>
        </p:spPr>
        <p:txBody>
          <a:bodyPr wrap="square" rtlCol="0" anchor="t">
            <a:spAutoFit/>
          </a:bodyPr>
          <a:lstStyle/>
          <a:p>
            <a:r>
              <a:rPr lang="en-US" altLang="zh-CN" b="1" dirty="0">
                <a:solidFill>
                  <a:schemeClr val="accent2"/>
                </a:solidFill>
                <a:sym typeface="+mn-ea"/>
              </a:rPr>
              <a:t>46</a:t>
            </a:r>
            <a:r>
              <a:rPr lang="zh-CN" b="1" dirty="0">
                <a:solidFill>
                  <a:schemeClr val="accent2"/>
                </a:solidFill>
                <a:sym typeface="+mn-ea"/>
              </a:rPr>
              <a:t>自评：一般</a:t>
            </a:r>
            <a:endParaRPr lang="zh-CN" b="1" dirty="0">
              <a:solidFill>
                <a:schemeClr val="accent2"/>
              </a:solidFill>
            </a:endParaRPr>
          </a:p>
          <a:p>
            <a:r>
              <a:rPr lang="en-US" altLang="zh-CN" b="1" dirty="0">
                <a:solidFill>
                  <a:schemeClr val="accent2"/>
                </a:solidFill>
                <a:sym typeface="+mn-ea"/>
              </a:rPr>
              <a:t>47</a:t>
            </a:r>
            <a:r>
              <a:rPr lang="zh-CN" altLang="en-US" b="1" dirty="0">
                <a:solidFill>
                  <a:schemeClr val="accent2"/>
                </a:solidFill>
                <a:sym typeface="+mn-ea"/>
              </a:rPr>
              <a:t>自评：一般</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t>后续计划性安排</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48</a:t>
            </a:r>
            <a:endParaRPr lang="en-US" b="1" dirty="0">
              <a:solidFill>
                <a:schemeClr val="tx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102</a:t>
            </a:fld>
            <a:endParaRPr lang="zh-CN" altLang="en-US"/>
          </a:p>
        </p:txBody>
      </p:sp>
      <p:sp>
        <p:nvSpPr>
          <p:cNvPr id="2" name="文本框 1"/>
          <p:cNvSpPr txBox="1"/>
          <p:nvPr/>
        </p:nvSpPr>
        <p:spPr>
          <a:xfrm>
            <a:off x="847725" y="474345"/>
            <a:ext cx="8729980" cy="368300"/>
          </a:xfrm>
          <a:prstGeom prst="rect">
            <a:avLst/>
          </a:prstGeom>
          <a:noFill/>
        </p:spPr>
        <p:txBody>
          <a:bodyPr wrap="none" rtlCol="0" anchor="t">
            <a:spAutoFit/>
          </a:bodyPr>
          <a:lstStyle/>
          <a:p>
            <a:pPr algn="l"/>
            <a:r>
              <a:rPr lang="en-US" altLang="zh-CN" b="1" dirty="0">
                <a:solidFill>
                  <a:schemeClr val="accent2"/>
                </a:solidFill>
                <a:sym typeface="+mn-ea"/>
              </a:rPr>
              <a:t>48.</a:t>
            </a:r>
            <a:r>
              <a:rPr lang="zh-CN" altLang="en-US" b="1" dirty="0">
                <a:solidFill>
                  <a:schemeClr val="accent2"/>
                </a:solidFill>
                <a:sym typeface="+mn-ea"/>
              </a:rPr>
              <a:t>项目阶段后续设计，开发，部署，测试等阶段的计划性安排性工作中，是否完成？</a:t>
            </a:r>
            <a:endParaRPr lang="zh-CN" altLang="en-US"/>
          </a:p>
        </p:txBody>
      </p:sp>
      <p:sp>
        <p:nvSpPr>
          <p:cNvPr id="11" name="文本框 10"/>
          <p:cNvSpPr txBox="1"/>
          <p:nvPr/>
        </p:nvSpPr>
        <p:spPr>
          <a:xfrm>
            <a:off x="847725" y="842645"/>
            <a:ext cx="2540000" cy="368300"/>
          </a:xfrm>
          <a:prstGeom prst="rect">
            <a:avLst/>
          </a:prstGeom>
          <a:noFill/>
        </p:spPr>
        <p:txBody>
          <a:bodyPr wrap="square" rtlCol="0" anchor="t">
            <a:spAutoFit/>
          </a:bodyPr>
          <a:lstStyle/>
          <a:p>
            <a:r>
              <a:rPr lang="en-US" altLang="zh-CN" b="1" dirty="0">
                <a:solidFill>
                  <a:schemeClr val="accent2"/>
                </a:solidFill>
                <a:sym typeface="+mn-ea"/>
              </a:rPr>
              <a:t>48</a:t>
            </a:r>
            <a:r>
              <a:rPr lang="zh-CN" b="1" dirty="0">
                <a:solidFill>
                  <a:schemeClr val="accent2"/>
                </a:solidFill>
                <a:sym typeface="+mn-ea"/>
              </a:rPr>
              <a:t>自评：差</a:t>
            </a:r>
          </a:p>
        </p:txBody>
      </p:sp>
      <p:sp>
        <p:nvSpPr>
          <p:cNvPr id="5" name="文本框 4"/>
          <p:cNvSpPr txBox="1"/>
          <p:nvPr/>
        </p:nvSpPr>
        <p:spPr>
          <a:xfrm>
            <a:off x="1350645" y="2155190"/>
            <a:ext cx="6126480" cy="368300"/>
          </a:xfrm>
          <a:prstGeom prst="rect">
            <a:avLst/>
          </a:prstGeom>
          <a:noFill/>
        </p:spPr>
        <p:txBody>
          <a:bodyPr wrap="none" rtlCol="0">
            <a:spAutoFit/>
          </a:bodyPr>
          <a:lstStyle/>
          <a:p>
            <a:pPr algn="l"/>
            <a:r>
              <a:rPr lang="zh-CN" altLang="en-US"/>
              <a:t>没有完成后续设计，开发，部署，测试等阶段的计划性安排</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t>工作阶段之外的工作</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49</a:t>
            </a:r>
            <a:endParaRPr lang="en-US" b="1" dirty="0">
              <a:solidFill>
                <a:schemeClr val="tx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104</a:t>
            </a:fld>
            <a:endParaRPr lang="zh-CN" altLang="en-US"/>
          </a:p>
        </p:txBody>
      </p:sp>
      <p:sp>
        <p:nvSpPr>
          <p:cNvPr id="2" name="文本框 1"/>
          <p:cNvSpPr txBox="1"/>
          <p:nvPr/>
        </p:nvSpPr>
        <p:spPr>
          <a:xfrm>
            <a:off x="847725" y="474345"/>
            <a:ext cx="7815580" cy="368300"/>
          </a:xfrm>
          <a:prstGeom prst="rect">
            <a:avLst/>
          </a:prstGeom>
          <a:noFill/>
        </p:spPr>
        <p:txBody>
          <a:bodyPr wrap="none" rtlCol="0" anchor="t">
            <a:spAutoFit/>
          </a:bodyPr>
          <a:lstStyle/>
          <a:p>
            <a:pPr algn="l"/>
            <a:r>
              <a:rPr lang="en-US" altLang="zh-CN" b="1" dirty="0">
                <a:solidFill>
                  <a:schemeClr val="accent2"/>
                </a:solidFill>
                <a:sym typeface="+mn-ea"/>
              </a:rPr>
              <a:t>49.</a:t>
            </a:r>
            <a:r>
              <a:rPr lang="zh-CN" altLang="en-US" b="1" dirty="0">
                <a:solidFill>
                  <a:schemeClr val="accent2"/>
                </a:solidFill>
                <a:sym typeface="+mn-ea"/>
              </a:rPr>
              <a:t>是否还完成了课程作业要求的工作阶段之外的工作？比如：设计、实现等</a:t>
            </a:r>
            <a:endParaRPr lang="zh-CN" altLang="en-US"/>
          </a:p>
        </p:txBody>
      </p:sp>
      <p:sp>
        <p:nvSpPr>
          <p:cNvPr id="11" name="文本框 10"/>
          <p:cNvSpPr txBox="1"/>
          <p:nvPr/>
        </p:nvSpPr>
        <p:spPr>
          <a:xfrm>
            <a:off x="847725" y="842645"/>
            <a:ext cx="2540000" cy="368300"/>
          </a:xfrm>
          <a:prstGeom prst="rect">
            <a:avLst/>
          </a:prstGeom>
          <a:noFill/>
        </p:spPr>
        <p:txBody>
          <a:bodyPr wrap="square" rtlCol="0" anchor="t">
            <a:spAutoFit/>
          </a:bodyPr>
          <a:lstStyle/>
          <a:p>
            <a:r>
              <a:rPr lang="en-US" altLang="zh-CN" b="1" dirty="0">
                <a:solidFill>
                  <a:schemeClr val="accent2"/>
                </a:solidFill>
                <a:sym typeface="+mn-ea"/>
              </a:rPr>
              <a:t>49</a:t>
            </a:r>
            <a:r>
              <a:rPr lang="zh-CN" b="1" dirty="0">
                <a:solidFill>
                  <a:schemeClr val="accent2"/>
                </a:solidFill>
                <a:sym typeface="+mn-ea"/>
              </a:rPr>
              <a:t>自评：差</a:t>
            </a:r>
          </a:p>
        </p:txBody>
      </p:sp>
      <p:sp>
        <p:nvSpPr>
          <p:cNvPr id="5" name="文本框 4"/>
          <p:cNvSpPr txBox="1"/>
          <p:nvPr/>
        </p:nvSpPr>
        <p:spPr>
          <a:xfrm>
            <a:off x="1350645" y="2155190"/>
            <a:ext cx="4983480" cy="368300"/>
          </a:xfrm>
          <a:prstGeom prst="rect">
            <a:avLst/>
          </a:prstGeom>
          <a:noFill/>
        </p:spPr>
        <p:txBody>
          <a:bodyPr wrap="none" rtlCol="0">
            <a:spAutoFit/>
          </a:bodyPr>
          <a:lstStyle/>
          <a:p>
            <a:pPr algn="l"/>
            <a:r>
              <a:rPr lang="zh-CN" altLang="en-US"/>
              <a:t>没有完成了课程作业要求的工作阶段之外的工作</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a:t>Team Building</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50</a:t>
            </a:r>
            <a:endParaRPr lang="en-US" b="1" dirty="0">
              <a:solidFill>
                <a:schemeClr val="tx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106</a:t>
            </a:fld>
            <a:endParaRPr lang="zh-CN" altLang="en-US"/>
          </a:p>
        </p:txBody>
      </p:sp>
      <p:sp>
        <p:nvSpPr>
          <p:cNvPr id="2" name="文本框 1"/>
          <p:cNvSpPr txBox="1"/>
          <p:nvPr/>
        </p:nvSpPr>
        <p:spPr>
          <a:xfrm>
            <a:off x="847725" y="474345"/>
            <a:ext cx="8687435" cy="368300"/>
          </a:xfrm>
          <a:prstGeom prst="rect">
            <a:avLst/>
          </a:prstGeom>
          <a:noFill/>
        </p:spPr>
        <p:txBody>
          <a:bodyPr wrap="none" rtlCol="0" anchor="t">
            <a:spAutoFit/>
          </a:bodyPr>
          <a:lstStyle/>
          <a:p>
            <a:pPr algn="l"/>
            <a:r>
              <a:rPr lang="en-US" altLang="zh-CN" b="1" dirty="0">
                <a:solidFill>
                  <a:schemeClr val="accent2"/>
                </a:solidFill>
                <a:sym typeface="+mn-ea"/>
              </a:rPr>
              <a:t>50.</a:t>
            </a:r>
            <a:r>
              <a:rPr lang="zh-CN" altLang="en-US" b="1" dirty="0">
                <a:solidFill>
                  <a:schemeClr val="accent2"/>
                </a:solidFill>
                <a:sym typeface="+mn-ea"/>
              </a:rPr>
              <a:t>项目过程中，是否进行了</a:t>
            </a:r>
            <a:r>
              <a:rPr lang="en-US" altLang="zh-CN" b="1" dirty="0">
                <a:solidFill>
                  <a:schemeClr val="accent2"/>
                </a:solidFill>
                <a:sym typeface="+mn-ea"/>
              </a:rPr>
              <a:t>Team Building</a:t>
            </a:r>
            <a:r>
              <a:rPr lang="zh-CN" altLang="en-US" b="1" dirty="0">
                <a:solidFill>
                  <a:schemeClr val="accent2"/>
                </a:solidFill>
                <a:sym typeface="+mn-ea"/>
              </a:rPr>
              <a:t>？目的是什么？方式是什么？是否有效？</a:t>
            </a:r>
            <a:endParaRPr lang="zh-CN" altLang="en-US"/>
          </a:p>
        </p:txBody>
      </p:sp>
      <p:sp>
        <p:nvSpPr>
          <p:cNvPr id="11" name="文本框 10"/>
          <p:cNvSpPr txBox="1"/>
          <p:nvPr/>
        </p:nvSpPr>
        <p:spPr>
          <a:xfrm>
            <a:off x="847725" y="842645"/>
            <a:ext cx="2540000" cy="368300"/>
          </a:xfrm>
          <a:prstGeom prst="rect">
            <a:avLst/>
          </a:prstGeom>
          <a:noFill/>
        </p:spPr>
        <p:txBody>
          <a:bodyPr wrap="square" rtlCol="0" anchor="t">
            <a:spAutoFit/>
          </a:bodyPr>
          <a:lstStyle/>
          <a:p>
            <a:r>
              <a:rPr lang="en-US" altLang="zh-CN" b="1" dirty="0">
                <a:solidFill>
                  <a:schemeClr val="accent2"/>
                </a:solidFill>
                <a:sym typeface="+mn-ea"/>
              </a:rPr>
              <a:t>50</a:t>
            </a:r>
            <a:r>
              <a:rPr lang="zh-CN" b="1" dirty="0">
                <a:solidFill>
                  <a:schemeClr val="accent2"/>
                </a:solidFill>
                <a:sym typeface="+mn-ea"/>
              </a:rPr>
              <a:t>自评：一般</a:t>
            </a:r>
          </a:p>
        </p:txBody>
      </p:sp>
      <p:pic>
        <p:nvPicPr>
          <p:cNvPr id="3" name="图片 2"/>
          <p:cNvPicPr>
            <a:picLocks noChangeAspect="1"/>
          </p:cNvPicPr>
          <p:nvPr/>
        </p:nvPicPr>
        <p:blipFill>
          <a:blip r:embed="rId3"/>
          <a:stretch>
            <a:fillRect/>
          </a:stretch>
        </p:blipFill>
        <p:spPr>
          <a:xfrm>
            <a:off x="273685" y="1450340"/>
            <a:ext cx="7629525" cy="4439285"/>
          </a:xfrm>
          <a:prstGeom prst="rect">
            <a:avLst/>
          </a:prstGeom>
        </p:spPr>
      </p:pic>
      <p:pic>
        <p:nvPicPr>
          <p:cNvPr id="6" name="图片 5" descr="1648188124(1)"/>
          <p:cNvPicPr>
            <a:picLocks noChangeAspect="1"/>
          </p:cNvPicPr>
          <p:nvPr/>
        </p:nvPicPr>
        <p:blipFill>
          <a:blip r:embed="rId4"/>
          <a:stretch>
            <a:fillRect/>
          </a:stretch>
        </p:blipFill>
        <p:spPr>
          <a:xfrm>
            <a:off x="7748270" y="2572385"/>
            <a:ext cx="3848100" cy="287972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a:t>项目总结报告</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51</a:t>
            </a:r>
            <a:endParaRPr lang="en-US" b="1" dirty="0">
              <a:solidFill>
                <a:schemeClr val="tx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108</a:t>
            </a:fld>
            <a:endParaRPr lang="zh-CN" altLang="en-US"/>
          </a:p>
        </p:txBody>
      </p:sp>
      <p:sp>
        <p:nvSpPr>
          <p:cNvPr id="2" name="文本框 1"/>
          <p:cNvSpPr txBox="1"/>
          <p:nvPr/>
        </p:nvSpPr>
        <p:spPr>
          <a:xfrm>
            <a:off x="847725" y="474345"/>
            <a:ext cx="8031480" cy="368300"/>
          </a:xfrm>
          <a:prstGeom prst="rect">
            <a:avLst/>
          </a:prstGeom>
          <a:noFill/>
        </p:spPr>
        <p:txBody>
          <a:bodyPr wrap="none" rtlCol="0" anchor="t">
            <a:spAutoFit/>
          </a:bodyPr>
          <a:lstStyle/>
          <a:p>
            <a:pPr algn="l"/>
            <a:r>
              <a:rPr lang="en-US" altLang="zh-CN" b="1" dirty="0">
                <a:solidFill>
                  <a:schemeClr val="accent2"/>
                </a:solidFill>
                <a:sym typeface="+mn-ea"/>
              </a:rPr>
              <a:t>51.</a:t>
            </a:r>
            <a:r>
              <a:rPr lang="zh-CN" altLang="en-US" b="1" dirty="0">
                <a:solidFill>
                  <a:schemeClr val="accent2"/>
                </a:solidFill>
                <a:sym typeface="+mn-ea"/>
              </a:rPr>
              <a:t>是否提交了项目总结报告？是否准备了总结</a:t>
            </a:r>
            <a:r>
              <a:rPr lang="en-US" altLang="zh-CN" b="1" dirty="0">
                <a:solidFill>
                  <a:schemeClr val="accent2"/>
                </a:solidFill>
                <a:sym typeface="+mn-ea"/>
              </a:rPr>
              <a:t>PPT</a:t>
            </a:r>
            <a:r>
              <a:rPr lang="zh-CN" altLang="en-US" b="1" dirty="0">
                <a:solidFill>
                  <a:schemeClr val="accent2"/>
                </a:solidFill>
                <a:sym typeface="+mn-ea"/>
              </a:rPr>
              <a:t>？格式和内容符合要求吗？</a:t>
            </a:r>
            <a:endParaRPr lang="zh-CN" altLang="en-US"/>
          </a:p>
        </p:txBody>
      </p:sp>
      <p:sp>
        <p:nvSpPr>
          <p:cNvPr id="11" name="文本框 10"/>
          <p:cNvSpPr txBox="1"/>
          <p:nvPr/>
        </p:nvSpPr>
        <p:spPr>
          <a:xfrm>
            <a:off x="847725" y="842645"/>
            <a:ext cx="2540000" cy="368300"/>
          </a:xfrm>
          <a:prstGeom prst="rect">
            <a:avLst/>
          </a:prstGeom>
          <a:noFill/>
        </p:spPr>
        <p:txBody>
          <a:bodyPr wrap="square" rtlCol="0" anchor="t">
            <a:spAutoFit/>
          </a:bodyPr>
          <a:lstStyle/>
          <a:p>
            <a:r>
              <a:rPr lang="en-US" altLang="zh-CN" b="1" dirty="0">
                <a:solidFill>
                  <a:schemeClr val="accent2"/>
                </a:solidFill>
                <a:sym typeface="+mn-ea"/>
              </a:rPr>
              <a:t>51</a:t>
            </a:r>
            <a:r>
              <a:rPr lang="zh-CN" b="1" dirty="0">
                <a:solidFill>
                  <a:schemeClr val="accent2"/>
                </a:solidFill>
                <a:sym typeface="+mn-ea"/>
              </a:rPr>
              <a:t>自评：一般</a:t>
            </a:r>
          </a:p>
        </p:txBody>
      </p:sp>
      <p:pic>
        <p:nvPicPr>
          <p:cNvPr id="5" name="图片 4"/>
          <p:cNvPicPr>
            <a:picLocks noChangeAspect="1"/>
          </p:cNvPicPr>
          <p:nvPr/>
        </p:nvPicPr>
        <p:blipFill>
          <a:blip r:embed="rId3"/>
          <a:stretch>
            <a:fillRect/>
          </a:stretch>
        </p:blipFill>
        <p:spPr>
          <a:xfrm>
            <a:off x="459740" y="1269365"/>
            <a:ext cx="6631940" cy="4059555"/>
          </a:xfrm>
          <a:prstGeom prst="rect">
            <a:avLst/>
          </a:prstGeom>
        </p:spPr>
      </p:pic>
      <p:pic>
        <p:nvPicPr>
          <p:cNvPr id="7" name="图片 6"/>
          <p:cNvPicPr>
            <a:picLocks noChangeAspect="1"/>
          </p:cNvPicPr>
          <p:nvPr/>
        </p:nvPicPr>
        <p:blipFill>
          <a:blip r:embed="rId4"/>
          <a:stretch>
            <a:fillRect/>
          </a:stretch>
        </p:blipFill>
        <p:spPr>
          <a:xfrm>
            <a:off x="7654925" y="1269365"/>
            <a:ext cx="4328795" cy="458787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a:t>问题经验教训</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52</a:t>
            </a:r>
            <a:endParaRPr lang="en-US" b="1"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需求项目计划</a:t>
            </a:r>
            <a:endParaRPr lang="zh-CN" altLang="en-US" b="0" dirty="0"/>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04</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8159881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327275" y="1210310"/>
            <a:ext cx="6283960" cy="3692525"/>
          </a:xfrm>
          <a:prstGeom prst="rect">
            <a:avLst/>
          </a:prstGeom>
          <a:noFill/>
          <a:ln w="9525">
            <a:noFill/>
          </a:ln>
        </p:spPr>
        <p:txBody>
          <a:bodyPr wrap="square">
            <a:spAutoFit/>
          </a:bodyPr>
          <a:lstStyle/>
          <a:p>
            <a:pPr indent="0"/>
            <a:r>
              <a:rPr lang="en-US" b="0">
                <a:latin typeface="微软雅黑" panose="020B0503020204020204" charset="-122"/>
                <a:ea typeface="微软雅黑" panose="020B0503020204020204" charset="-122"/>
                <a:cs typeface="微软雅黑" panose="020B0503020204020204" charset="-122"/>
              </a:rPr>
              <a:t>1. </a:t>
            </a:r>
            <a:r>
              <a:rPr lang="zh-CN" b="0">
                <a:latin typeface="微软雅黑" panose="020B0503020204020204" charset="-122"/>
                <a:ea typeface="微软雅黑" panose="020B0503020204020204" charset="-122"/>
                <a:cs typeface="微软雅黑" panose="020B0503020204020204" charset="-122"/>
              </a:rPr>
              <a:t>组员相互磨合花费了巨大时间。刚开始项目时，大家进入状态较慢，效率和质量比较差，在需要设计创新的时间甚少发言。</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2. </a:t>
            </a:r>
            <a:r>
              <a:rPr lang="zh-CN" b="0">
                <a:latin typeface="微软雅黑" panose="020B0503020204020204" charset="-122"/>
                <a:ea typeface="微软雅黑" panose="020B0503020204020204" charset="-122"/>
                <a:cs typeface="微软雅黑" panose="020B0503020204020204" charset="-122"/>
              </a:rPr>
              <a:t>闭门造车导致的思路错误。在以后的项目中需要多多与人沟通。</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3. </a:t>
            </a:r>
            <a:r>
              <a:rPr lang="zh-CN" b="0">
                <a:latin typeface="微软雅黑" panose="020B0503020204020204" charset="-122"/>
                <a:ea typeface="微软雅黑" panose="020B0503020204020204" charset="-122"/>
                <a:cs typeface="微软雅黑" panose="020B0503020204020204" charset="-122"/>
              </a:rPr>
              <a:t>提前了解所用的工具，需求管理工具不合适将为项目带来极大的灾难。</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4. </a:t>
            </a:r>
            <a:r>
              <a:rPr lang="zh-CN" b="0">
                <a:latin typeface="微软雅黑" panose="020B0503020204020204" charset="-122"/>
                <a:ea typeface="微软雅黑" panose="020B0503020204020204" charset="-122"/>
                <a:cs typeface="微软雅黑" panose="020B0503020204020204" charset="-122"/>
              </a:rPr>
              <a:t>做项目有的时候要坚持住自己，避免在面临改变的时候心态慌了。</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5. </a:t>
            </a:r>
            <a:r>
              <a:rPr lang="zh-CN" b="0">
                <a:latin typeface="微软雅黑" panose="020B0503020204020204" charset="-122"/>
                <a:ea typeface="微软雅黑" panose="020B0503020204020204" charset="-122"/>
                <a:cs typeface="微软雅黑" panose="020B0503020204020204" charset="-122"/>
              </a:rPr>
              <a:t>虽然很多时候错误不解决寸步难行，但是也不可以因为一个错误绊住了其他可以完成的工作。</a:t>
            </a:r>
            <a:endParaRPr lang="en-US" b="0">
              <a:latin typeface="微软雅黑" panose="020B0503020204020204" charset="-122"/>
              <a:ea typeface="微软雅黑" panose="020B0503020204020204" charset="-122"/>
              <a:cs typeface="微软雅黑" panose="020B0503020204020204" charset="-122"/>
            </a:endParaRPr>
          </a:p>
          <a:p>
            <a:pPr indent="0"/>
            <a:r>
              <a:rPr lang="en-US" b="0">
                <a:latin typeface="微软雅黑" panose="020B0503020204020204" charset="-122"/>
                <a:ea typeface="微软雅黑" panose="020B0503020204020204" charset="-122"/>
                <a:cs typeface="微软雅黑" panose="020B0503020204020204" charset="-122"/>
              </a:rPr>
              <a:t>6. </a:t>
            </a:r>
            <a:r>
              <a:rPr lang="zh-CN" b="0">
                <a:latin typeface="微软雅黑" panose="020B0503020204020204" charset="-122"/>
                <a:ea typeface="微软雅黑" panose="020B0503020204020204" charset="-122"/>
                <a:cs typeface="微软雅黑" panose="020B0503020204020204" charset="-122"/>
              </a:rPr>
              <a:t>团建是一个能帮助成员互相沟通的良好方式，通过团建使得我们小组成员之间的交流效率更高。</a:t>
            </a: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35940" y="300990"/>
            <a:ext cx="8729980" cy="368300"/>
          </a:xfrm>
          <a:prstGeom prst="rect">
            <a:avLst/>
          </a:prstGeom>
          <a:noFill/>
        </p:spPr>
        <p:txBody>
          <a:bodyPr wrap="none" rtlCol="0" anchor="t">
            <a:spAutoFit/>
          </a:bodyPr>
          <a:lstStyle/>
          <a:p>
            <a:r>
              <a:rPr lang="en-US" altLang="zh-CN" b="1" dirty="0">
                <a:solidFill>
                  <a:schemeClr val="accent2"/>
                </a:solidFill>
                <a:sym typeface="+mn-ea"/>
              </a:rPr>
              <a:t>52.</a:t>
            </a:r>
            <a:r>
              <a:rPr lang="zh-CN" altLang="en-US" b="1" dirty="0">
                <a:solidFill>
                  <a:schemeClr val="accent2"/>
                </a:solidFill>
                <a:sym typeface="+mn-ea"/>
              </a:rPr>
              <a:t>项目总结报告中是否总结了项目执行中的问题、经验和教训？分析了相关原因吗？</a:t>
            </a:r>
            <a:endParaRPr lang="zh-CN" altLang="en-US"/>
          </a:p>
        </p:txBody>
      </p:sp>
      <p:sp>
        <p:nvSpPr>
          <p:cNvPr id="5" name="文本框 4"/>
          <p:cNvSpPr txBox="1"/>
          <p:nvPr/>
        </p:nvSpPr>
        <p:spPr>
          <a:xfrm>
            <a:off x="535940" y="794385"/>
            <a:ext cx="2540000" cy="645160"/>
          </a:xfrm>
          <a:prstGeom prst="rect">
            <a:avLst/>
          </a:prstGeom>
          <a:noFill/>
        </p:spPr>
        <p:txBody>
          <a:bodyPr wrap="square" rtlCol="0" anchor="t">
            <a:spAutoFit/>
          </a:bodyPr>
          <a:lstStyle/>
          <a:p>
            <a:r>
              <a:rPr lang="en-US" altLang="zh-CN" b="1" dirty="0">
                <a:solidFill>
                  <a:schemeClr val="accent2"/>
                </a:solidFill>
                <a:sym typeface="+mn-ea"/>
              </a:rPr>
              <a:t>52</a:t>
            </a:r>
            <a:r>
              <a:rPr lang="zh-CN" altLang="en-US" b="1" dirty="0">
                <a:solidFill>
                  <a:schemeClr val="accent2"/>
                </a:solidFill>
                <a:sym typeface="+mn-ea"/>
              </a:rPr>
              <a:t>自评：一般</a:t>
            </a:r>
            <a:endParaRPr lang="zh-CN" altLang="en-US" b="1" dirty="0">
              <a:solidFill>
                <a:schemeClr val="accent2"/>
              </a:solidFill>
            </a:endParaRPr>
          </a:p>
          <a:p>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110740" y="1219200"/>
            <a:ext cx="6906260" cy="3138170"/>
          </a:xfrm>
          <a:prstGeom prst="rect">
            <a:avLst/>
          </a:prstGeom>
          <a:noFill/>
          <a:ln w="9525">
            <a:noFill/>
          </a:ln>
        </p:spPr>
        <p:txBody>
          <a:bodyPr wrap="square">
            <a:spAutoFit/>
          </a:bodyPr>
          <a:lstStyle/>
          <a:p>
            <a:pPr indent="0"/>
            <a:r>
              <a:rPr b="0">
                <a:latin typeface="微软雅黑" panose="020B0503020204020204" charset="-122"/>
                <a:ea typeface="微软雅黑" panose="020B0503020204020204" charset="-122"/>
                <a:cs typeface="微软雅黑" panose="020B0503020204020204" charset="-122"/>
              </a:rPr>
              <a:t>徐浩达（项目经理）：</a:t>
            </a:r>
          </a:p>
          <a:p>
            <a:pPr indent="0"/>
            <a:r>
              <a:rPr b="0">
                <a:latin typeface="微软雅黑" panose="020B0503020204020204" charset="-122"/>
                <a:ea typeface="微软雅黑" panose="020B0503020204020204" charset="-122"/>
                <a:cs typeface="微软雅黑" panose="020B0503020204020204" charset="-122"/>
              </a:rPr>
              <a:t>在本次软件需求课程的学习中做了许多有关于项目工程理论与实践相关的学习与训练。</a:t>
            </a:r>
          </a:p>
          <a:p>
            <a:pPr indent="0"/>
            <a:r>
              <a:rPr b="0">
                <a:latin typeface="微软雅黑" panose="020B0503020204020204" charset="-122"/>
                <a:ea typeface="微软雅黑" panose="020B0503020204020204" charset="-122"/>
                <a:cs typeface="微软雅黑" panose="020B0503020204020204" charset="-122"/>
              </a:rPr>
              <a:t>在项目的过程中，刚接触项目是，大家进入状态都比较慢，效率和质量较差，通过一次团建后好了很多，开始交流说出自己关于项目的想法。</a:t>
            </a:r>
          </a:p>
          <a:p>
            <a:pPr indent="0"/>
            <a:r>
              <a:rPr b="0">
                <a:latin typeface="微软雅黑" panose="020B0503020204020204" charset="-122"/>
                <a:ea typeface="微软雅黑" panose="020B0503020204020204" charset="-122"/>
                <a:cs typeface="微软雅黑" panose="020B0503020204020204" charset="-122"/>
              </a:rPr>
              <a:t>身为项目经理，我应当提前了解关于本课程相关的知识，提前了解相关的工具与所需要进行的任务。同时也需要做好与小组各个人员的沟通，调节之间的思路矛盾。但我并没有做好相关的工作，这是我的失职，但非常感谢这个学期小组的配合和照顾，让我能进行改进。</a:t>
            </a:r>
          </a:p>
        </p:txBody>
      </p:sp>
      <p:sp>
        <p:nvSpPr>
          <p:cNvPr id="4" name="文本框 3"/>
          <p:cNvSpPr txBox="1"/>
          <p:nvPr/>
        </p:nvSpPr>
        <p:spPr>
          <a:xfrm>
            <a:off x="535940" y="300990"/>
            <a:ext cx="1097280" cy="368300"/>
          </a:xfrm>
          <a:prstGeom prst="rect">
            <a:avLst/>
          </a:prstGeom>
          <a:noFill/>
        </p:spPr>
        <p:txBody>
          <a:bodyPr wrap="none" rtlCol="0" anchor="t">
            <a:spAutoFit/>
          </a:bodyPr>
          <a:lstStyle/>
          <a:p>
            <a:r>
              <a:rPr lang="zh-CN" altLang="en-US" b="1" dirty="0">
                <a:solidFill>
                  <a:schemeClr val="accent2"/>
                </a:solidFill>
                <a:sym typeface="+mn-ea"/>
              </a:rPr>
              <a:t>个人总结</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110740" y="1219200"/>
            <a:ext cx="6906260" cy="2306955"/>
          </a:xfrm>
          <a:prstGeom prst="rect">
            <a:avLst/>
          </a:prstGeom>
          <a:noFill/>
          <a:ln w="9525">
            <a:noFill/>
          </a:ln>
        </p:spPr>
        <p:txBody>
          <a:bodyPr wrap="square">
            <a:spAutoFit/>
          </a:bodyPr>
          <a:lstStyle/>
          <a:p>
            <a:pPr indent="0"/>
            <a:r>
              <a:rPr b="0">
                <a:latin typeface="微软雅黑" panose="020B0503020204020204" charset="-122"/>
                <a:ea typeface="微软雅黑" panose="020B0503020204020204" charset="-122"/>
                <a:cs typeface="微软雅黑" panose="020B0503020204020204" charset="-122"/>
              </a:rPr>
              <a:t>张浩翰：</a:t>
            </a:r>
          </a:p>
          <a:p>
            <a:pPr indent="0"/>
            <a:r>
              <a:rPr b="0">
                <a:latin typeface="微软雅黑" panose="020B0503020204020204" charset="-122"/>
                <a:ea typeface="微软雅黑" panose="020B0503020204020204" charset="-122"/>
                <a:cs typeface="微软雅黑" panose="020B0503020204020204" charset="-122"/>
              </a:rPr>
              <a:t>已经过去一个学期的时间，我一路跌跌撞撞走来，学到了不少也成长了不少。</a:t>
            </a:r>
          </a:p>
          <a:p>
            <a:pPr indent="0"/>
            <a:r>
              <a:rPr b="0">
                <a:latin typeface="微软雅黑" panose="020B0503020204020204" charset="-122"/>
                <a:ea typeface="微软雅黑" panose="020B0503020204020204" charset="-122"/>
                <a:cs typeface="微软雅黑" panose="020B0503020204020204" charset="-122"/>
              </a:rPr>
              <a:t>在项目准备阶段，我们成立了小组确定了组名并设计了logo。在这门课程中我们经历了项目计划，项目实施项目验收和收尾，我们在这经历中学到了软件需求分析原理的许多方法。在这学期里的每一次评审，我们有被抨击过，我们有很多不足，但也一直在进步。在过程中，我学到团队合作的重要，学会原型的构建。</a:t>
            </a:r>
          </a:p>
        </p:txBody>
      </p:sp>
      <p:sp>
        <p:nvSpPr>
          <p:cNvPr id="4" name="文本框 3"/>
          <p:cNvSpPr txBox="1"/>
          <p:nvPr/>
        </p:nvSpPr>
        <p:spPr>
          <a:xfrm>
            <a:off x="535940" y="300990"/>
            <a:ext cx="1097280" cy="368300"/>
          </a:xfrm>
          <a:prstGeom prst="rect">
            <a:avLst/>
          </a:prstGeom>
          <a:noFill/>
        </p:spPr>
        <p:txBody>
          <a:bodyPr wrap="none" rtlCol="0" anchor="t">
            <a:spAutoFit/>
          </a:bodyPr>
          <a:lstStyle/>
          <a:p>
            <a:r>
              <a:rPr lang="zh-CN" altLang="en-US" b="1" dirty="0">
                <a:solidFill>
                  <a:schemeClr val="accent2"/>
                </a:solidFill>
                <a:sym typeface="+mn-ea"/>
              </a:rPr>
              <a:t>个人总结</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99160" y="742950"/>
            <a:ext cx="10012680" cy="5754370"/>
          </a:xfrm>
          <a:prstGeom prst="rect">
            <a:avLst/>
          </a:prstGeom>
          <a:noFill/>
          <a:ln w="9525">
            <a:noFill/>
          </a:ln>
        </p:spPr>
        <p:txBody>
          <a:bodyPr wrap="square">
            <a:spAutoFit/>
          </a:bodyPr>
          <a:lstStyle/>
          <a:p>
            <a:pPr indent="0"/>
            <a:r>
              <a:rPr sz="1600" b="0">
                <a:latin typeface="微软雅黑" panose="020B0503020204020204" charset="-122"/>
                <a:ea typeface="微软雅黑" panose="020B0503020204020204" charset="-122"/>
                <a:cs typeface="微软雅黑" panose="020B0503020204020204" charset="-122"/>
              </a:rPr>
              <a:t>梅晨睿：</a:t>
            </a:r>
          </a:p>
          <a:p>
            <a:pPr indent="0"/>
            <a:r>
              <a:rPr sz="1600" b="0">
                <a:latin typeface="微软雅黑" panose="020B0503020204020204" charset="-122"/>
                <a:ea typeface="微软雅黑" panose="020B0503020204020204" charset="-122"/>
                <a:cs typeface="微软雅黑" panose="020B0503020204020204" charset="-122"/>
              </a:rPr>
              <a:t>1.所分配的工作</a:t>
            </a:r>
          </a:p>
          <a:p>
            <a:pPr indent="0"/>
            <a:r>
              <a:rPr sz="1600" b="0">
                <a:latin typeface="微软雅黑" panose="020B0503020204020204" charset="-122"/>
                <a:ea typeface="微软雅黑" panose="020B0503020204020204" charset="-122"/>
                <a:cs typeface="微软雅黑" panose="020B0503020204020204" charset="-122"/>
              </a:rPr>
              <a:t>在本学期需求分析课程项目中，我主要负责撰写会议纪要、团建记录，用户代表邀请函等文档，做了用户的需求优先级打分表，以及变更后的需求优先级打分表，需求冲突等文档，以及与成员共同完成用例文档等文档。</a:t>
            </a:r>
          </a:p>
          <a:p>
            <a:pPr indent="0"/>
            <a:r>
              <a:rPr sz="1600" b="0">
                <a:latin typeface="微软雅黑" panose="020B0503020204020204" charset="-122"/>
                <a:ea typeface="微软雅黑" panose="020B0503020204020204" charset="-122"/>
                <a:cs typeface="微软雅黑" panose="020B0503020204020204" charset="-122"/>
              </a:rPr>
              <a:t>2.对项目做出的贡献</a:t>
            </a:r>
          </a:p>
          <a:p>
            <a:pPr indent="0"/>
            <a:r>
              <a:rPr sz="1600" b="0">
                <a:latin typeface="微软雅黑" panose="020B0503020204020204" charset="-122"/>
                <a:ea typeface="微软雅黑" panose="020B0503020204020204" charset="-122"/>
                <a:cs typeface="微软雅黑" panose="020B0503020204020204" charset="-122"/>
              </a:rPr>
              <a:t>能在项目ddl前提交自己的任务，让项目按计划执行</a:t>
            </a:r>
          </a:p>
          <a:p>
            <a:pPr indent="0"/>
            <a:r>
              <a:rPr sz="1600" b="0">
                <a:latin typeface="微软雅黑" panose="020B0503020204020204" charset="-122"/>
                <a:ea typeface="微软雅黑" panose="020B0503020204020204" charset="-122"/>
                <a:cs typeface="微软雅黑" panose="020B0503020204020204" charset="-122"/>
              </a:rPr>
              <a:t>自觉维护自己负责的文档，保证能够对应上当前的进度</a:t>
            </a:r>
          </a:p>
          <a:p>
            <a:pPr indent="0"/>
            <a:r>
              <a:rPr sz="1600" b="0">
                <a:latin typeface="微软雅黑" panose="020B0503020204020204" charset="-122"/>
                <a:ea typeface="微软雅黑" panose="020B0503020204020204" charset="-122"/>
                <a:cs typeface="微软雅黑" panose="020B0503020204020204" charset="-122"/>
              </a:rPr>
              <a:t>同时面对突发情况可以帮助团队补上一些任务，让总体进度不会落下</a:t>
            </a:r>
          </a:p>
          <a:p>
            <a:pPr indent="0"/>
            <a:r>
              <a:rPr sz="1600" b="0">
                <a:latin typeface="微软雅黑" panose="020B0503020204020204" charset="-122"/>
                <a:ea typeface="微软雅黑" panose="020B0503020204020204" charset="-122"/>
                <a:cs typeface="微软雅黑" panose="020B0503020204020204" charset="-122"/>
              </a:rPr>
              <a:t>3.遇到的困难以及解决方法</a:t>
            </a:r>
          </a:p>
          <a:p>
            <a:pPr indent="0"/>
            <a:r>
              <a:rPr sz="1600" b="0">
                <a:latin typeface="微软雅黑" panose="020B0503020204020204" charset="-122"/>
                <a:ea typeface="微软雅黑" panose="020B0503020204020204" charset="-122"/>
                <a:cs typeface="微软雅黑" panose="020B0503020204020204" charset="-122"/>
              </a:rPr>
              <a:t>在一开始的时候，不了解会议纪要文档的格式，做出来的文档不符合老师要求，在后面根据老师建议改进文档。</a:t>
            </a:r>
          </a:p>
          <a:p>
            <a:pPr indent="0"/>
            <a:r>
              <a:rPr sz="1600" b="0">
                <a:latin typeface="微软雅黑" panose="020B0503020204020204" charset="-122"/>
                <a:ea typeface="微软雅黑" panose="020B0503020204020204" charset="-122"/>
                <a:cs typeface="微软雅黑" panose="020B0503020204020204" charset="-122"/>
              </a:rPr>
              <a:t>在本学期中，由于疫情的，在进度上有点匆忙，导致一部分任务无法赶上，我在原来的任务基础上多做了一些，赶上进度。</a:t>
            </a:r>
          </a:p>
          <a:p>
            <a:pPr indent="0"/>
            <a:r>
              <a:rPr sz="1600" b="0">
                <a:latin typeface="微软雅黑" panose="020B0503020204020204" charset="-122"/>
                <a:ea typeface="微软雅黑" panose="020B0503020204020204" charset="-122"/>
                <a:cs typeface="微软雅黑" panose="020B0503020204020204" charset="-122"/>
              </a:rPr>
              <a:t>4.需要改进和努力的地方</a:t>
            </a:r>
          </a:p>
          <a:p>
            <a:pPr indent="0"/>
            <a:r>
              <a:rPr sz="1600" b="0">
                <a:latin typeface="微软雅黑" panose="020B0503020204020204" charset="-122"/>
                <a:ea typeface="微软雅黑" panose="020B0503020204020204" charset="-122"/>
                <a:cs typeface="微软雅黑" panose="020B0503020204020204" charset="-122"/>
              </a:rPr>
              <a:t>在本学期的课程中，我发现自己缺少一些专业知识，以至于在沟通的时候会比较困难，所以我需要加强自己的专业素养提高，并且较多涉猎其他领域的内容，这样对以后的团队交流有较大帮助。</a:t>
            </a:r>
          </a:p>
          <a:p>
            <a:pPr indent="0"/>
            <a:r>
              <a:rPr sz="1600" b="0">
                <a:latin typeface="微软雅黑" panose="020B0503020204020204" charset="-122"/>
                <a:ea typeface="微软雅黑" panose="020B0503020204020204" charset="-122"/>
                <a:cs typeface="微软雅黑" panose="020B0503020204020204" charset="-122"/>
              </a:rPr>
              <a:t>5.对本课程的感想或建议</a:t>
            </a:r>
          </a:p>
          <a:p>
            <a:pPr indent="0"/>
            <a:r>
              <a:rPr sz="1600" b="0">
                <a:latin typeface="微软雅黑" panose="020B0503020204020204" charset="-122"/>
                <a:ea typeface="微软雅黑" panose="020B0503020204020204" charset="-122"/>
                <a:cs typeface="微软雅黑" panose="020B0503020204020204" charset="-122"/>
              </a:rPr>
              <a:t>感想：</a:t>
            </a:r>
          </a:p>
          <a:p>
            <a:pPr indent="0"/>
            <a:r>
              <a:rPr sz="1600" b="0">
                <a:latin typeface="微软雅黑" panose="020B0503020204020204" charset="-122"/>
                <a:ea typeface="微软雅黑" panose="020B0503020204020204" charset="-122"/>
                <a:cs typeface="微软雅黑" panose="020B0503020204020204" charset="-122"/>
              </a:rPr>
              <a:t>	在本学期的需求分析课程中，我最大的收获是学会了怎样在一个团队中工作，需要制定好完善的工作时间和期限，同时需要按时上交自己的任务。同时我也学会了要以一种严谨的规范的方式去撰写文档，这需要按照一定的标准，这是为了便于不同的人阅读文档以及当查询过程中可以准确地找到负责人。我也学到了运用一些管理软件，学会用是一方面，另一方面是我们需要主动的去学习新的东西，去学一些自己以前不会使用的东西，这对我们在未来的工作中也是重要的品质。</a:t>
            </a:r>
          </a:p>
          <a:p>
            <a:pPr indent="0"/>
            <a:r>
              <a:rPr sz="1600" b="0">
                <a:latin typeface="微软雅黑" panose="020B0503020204020204" charset="-122"/>
                <a:ea typeface="微软雅黑" panose="020B0503020204020204" charset="-122"/>
                <a:cs typeface="微软雅黑" panose="020B0503020204020204" charset="-122"/>
              </a:rPr>
              <a:t>建议：无</a:t>
            </a:r>
          </a:p>
        </p:txBody>
      </p:sp>
      <p:sp>
        <p:nvSpPr>
          <p:cNvPr id="4" name="文本框 3"/>
          <p:cNvSpPr txBox="1"/>
          <p:nvPr/>
        </p:nvSpPr>
        <p:spPr>
          <a:xfrm>
            <a:off x="535940" y="300990"/>
            <a:ext cx="1097280" cy="368300"/>
          </a:xfrm>
          <a:prstGeom prst="rect">
            <a:avLst/>
          </a:prstGeom>
          <a:noFill/>
        </p:spPr>
        <p:txBody>
          <a:bodyPr wrap="none" rtlCol="0" anchor="t">
            <a:spAutoFit/>
          </a:bodyPr>
          <a:lstStyle/>
          <a:p>
            <a:r>
              <a:rPr lang="zh-CN" altLang="en-US" b="1" dirty="0">
                <a:solidFill>
                  <a:schemeClr val="accent2"/>
                </a:solidFill>
                <a:sym typeface="+mn-ea"/>
              </a:rPr>
              <a:t>个人总结</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110740" y="1219200"/>
            <a:ext cx="6906260" cy="3138170"/>
          </a:xfrm>
          <a:prstGeom prst="rect">
            <a:avLst/>
          </a:prstGeom>
          <a:noFill/>
          <a:ln w="9525">
            <a:noFill/>
          </a:ln>
        </p:spPr>
        <p:txBody>
          <a:bodyPr wrap="square">
            <a:spAutoFit/>
          </a:bodyPr>
          <a:lstStyle/>
          <a:p>
            <a:pPr indent="0"/>
            <a:r>
              <a:rPr b="0">
                <a:latin typeface="微软雅黑" panose="020B0503020204020204" charset="-122"/>
                <a:ea typeface="微软雅黑" panose="020B0503020204020204" charset="-122"/>
                <a:cs typeface="微软雅黑" panose="020B0503020204020204" charset="-122"/>
              </a:rPr>
              <a:t>朱佩豪：</a:t>
            </a:r>
          </a:p>
          <a:p>
            <a:pPr indent="0"/>
            <a:r>
              <a:rPr b="0">
                <a:latin typeface="微软雅黑" panose="020B0503020204020204" charset="-122"/>
                <a:ea typeface="微软雅黑" panose="020B0503020204020204" charset="-122"/>
                <a:cs typeface="微软雅黑" panose="020B0503020204020204" charset="-122"/>
              </a:rPr>
              <a:t>经过一个学期的学习与实践，我对《软件需求分析原理与实践》这门课有了一些自己的认识与见解。通过一系列文档的编辑让我知道在软件工程的需求分析阶段就已经有如此完整的工程，从《可行性分析报告》开始，一系列《需求规格说明书》伴随着一次次的小组会议、小组团建，对原型的设计，和用户代表、教师代表等的沟通交流，一直到《SRA评审》、《SRS评审》，让我觉得小组合作、交流的重要性，以及项目经理的督促和负责才能确保我们在学期结束之前能完成一份终审PPT。虽然我们的项目还不能完全投入市场并被应用，但是这门课的的确确带给我了许多技能与方法，相信在以后的工作或者学习中还会再次利用，可以说还是收获颇丰的。</a:t>
            </a:r>
          </a:p>
        </p:txBody>
      </p:sp>
      <p:sp>
        <p:nvSpPr>
          <p:cNvPr id="4" name="文本框 3"/>
          <p:cNvSpPr txBox="1"/>
          <p:nvPr/>
        </p:nvSpPr>
        <p:spPr>
          <a:xfrm>
            <a:off x="535940" y="300990"/>
            <a:ext cx="1097280" cy="368300"/>
          </a:xfrm>
          <a:prstGeom prst="rect">
            <a:avLst/>
          </a:prstGeom>
          <a:noFill/>
        </p:spPr>
        <p:txBody>
          <a:bodyPr wrap="none" rtlCol="0" anchor="t">
            <a:spAutoFit/>
          </a:bodyPr>
          <a:lstStyle/>
          <a:p>
            <a:r>
              <a:rPr lang="zh-CN" altLang="en-US" b="1" dirty="0">
                <a:solidFill>
                  <a:schemeClr val="accent2"/>
                </a:solidFill>
                <a:sym typeface="+mn-ea"/>
              </a:rPr>
              <a:t>个人总结</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110740" y="1219200"/>
            <a:ext cx="6906260" cy="2584450"/>
          </a:xfrm>
          <a:prstGeom prst="rect">
            <a:avLst/>
          </a:prstGeom>
          <a:noFill/>
          <a:ln w="9525">
            <a:noFill/>
          </a:ln>
        </p:spPr>
        <p:txBody>
          <a:bodyPr wrap="square">
            <a:spAutoFit/>
          </a:bodyPr>
          <a:lstStyle/>
          <a:p>
            <a:pPr indent="0"/>
            <a:r>
              <a:rPr b="0">
                <a:latin typeface="微软雅黑" panose="020B0503020204020204" charset="-122"/>
                <a:ea typeface="微软雅黑" panose="020B0503020204020204" charset="-122"/>
                <a:cs typeface="微软雅黑" panose="020B0503020204020204" charset="-122"/>
              </a:rPr>
              <a:t>黄舒翔：</a:t>
            </a:r>
          </a:p>
          <a:p>
            <a:pPr indent="0"/>
            <a:r>
              <a:rPr b="0">
                <a:latin typeface="微软雅黑" panose="020B0503020204020204" charset="-122"/>
                <a:ea typeface="微软雅黑" panose="020B0503020204020204" charset="-122"/>
                <a:cs typeface="微软雅黑" panose="020B0503020204020204" charset="-122"/>
              </a:rPr>
              <a:t>这个学期，我学习了《软件需求分析原理与实践》这门课程。在杨枨老师的教学指导下，我们成立了软件需求小组。这是我第一次通过小组形式模拟项目组来进行一个小程序的开发设计全过程。虽然，最终我们只是做了界面原型，并没有实现它。但是，在一步步的执行工程项目计划、可行性分析、项目章程、需求分析、需求变更的过程中，我学到了：团队合作的重要性、需求在一个项目中的重要性、与用户代表交流的重要性等等。这门课程真的让我收获了很多，也学习到了很多。</a:t>
            </a:r>
          </a:p>
        </p:txBody>
      </p:sp>
      <p:sp>
        <p:nvSpPr>
          <p:cNvPr id="4" name="文本框 3"/>
          <p:cNvSpPr txBox="1"/>
          <p:nvPr/>
        </p:nvSpPr>
        <p:spPr>
          <a:xfrm>
            <a:off x="535940" y="300990"/>
            <a:ext cx="1097280" cy="368300"/>
          </a:xfrm>
          <a:prstGeom prst="rect">
            <a:avLst/>
          </a:prstGeom>
          <a:noFill/>
        </p:spPr>
        <p:txBody>
          <a:bodyPr wrap="none" rtlCol="0" anchor="t">
            <a:spAutoFit/>
          </a:bodyPr>
          <a:lstStyle/>
          <a:p>
            <a:r>
              <a:rPr lang="zh-CN" altLang="en-US" b="1" dirty="0">
                <a:solidFill>
                  <a:schemeClr val="accent2"/>
                </a:solidFill>
                <a:sym typeface="+mn-ea"/>
              </a:rPr>
              <a:t>个人总结</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a:t>绩效评价</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53</a:t>
            </a:r>
            <a:endParaRPr lang="en-US" b="1" dirty="0">
              <a:solidFill>
                <a:schemeClr val="tx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nvGraphicFramePr>
        <p:xfrm>
          <a:off x="401955" y="1203960"/>
          <a:ext cx="5726430" cy="4457700"/>
        </p:xfrm>
        <a:graphic>
          <a:graphicData uri="http://schemas.openxmlformats.org/drawingml/2006/table">
            <a:tbl>
              <a:tblPr firstRow="1" bandRow="1">
                <a:tableStyleId>{5940675A-B579-460E-94D1-54222C63F5DA}</a:tableStyleId>
              </a:tblPr>
              <a:tblGrid>
                <a:gridCol w="1400175">
                  <a:extLst>
                    <a:ext uri="{9D8B030D-6E8A-4147-A177-3AD203B41FA5}">
                      <a16:colId xmlns:a16="http://schemas.microsoft.com/office/drawing/2014/main" val="20000"/>
                    </a:ext>
                  </a:extLst>
                </a:gridCol>
                <a:gridCol w="4326255">
                  <a:extLst>
                    <a:ext uri="{9D8B030D-6E8A-4147-A177-3AD203B41FA5}">
                      <a16:colId xmlns:a16="http://schemas.microsoft.com/office/drawing/2014/main" val="20001"/>
                    </a:ext>
                  </a:extLst>
                </a:gridCol>
              </a:tblGrid>
              <a:tr h="342900">
                <a:tc>
                  <a:txBody>
                    <a:bodyPr/>
                    <a:lstStyle/>
                    <a:p>
                      <a:pPr indent="0">
                        <a:buNone/>
                      </a:pPr>
                      <a:r>
                        <a:rPr lang="en-US" sz="1800">
                          <a:latin typeface="微软雅黑" panose="020B0503020204020204" charset="-122"/>
                          <a:ea typeface="微软雅黑" panose="020B0503020204020204" charset="-122"/>
                        </a:rPr>
                        <a:t>人员</a:t>
                      </a:r>
                      <a:endParaRPr lang="en-US" altLang="en-US" sz="1800">
                        <a:latin typeface="微软雅黑" panose="020B0503020204020204" charset="-122"/>
                        <a:ea typeface="微软雅黑" panose="020B0503020204020204" charset="-122"/>
                      </a:endParaRPr>
                    </a:p>
                  </a:txBody>
                  <a:tcPr marL="68580" marR="68580" marT="0" marB="0"/>
                </a:tc>
                <a:tc>
                  <a:txBody>
                    <a:bodyPr/>
                    <a:lstStyle/>
                    <a:p>
                      <a:pPr indent="0">
                        <a:buNone/>
                      </a:pPr>
                      <a:r>
                        <a:rPr lang="en-US" sz="1800">
                          <a:latin typeface="微软雅黑" panose="020B0503020204020204" charset="-122"/>
                          <a:ea typeface="微软雅黑" panose="020B0503020204020204" charset="-122"/>
                        </a:rPr>
                        <a:t>评价</a:t>
                      </a:r>
                      <a:endParaRPr lang="en-US" altLang="en-US" sz="1800">
                        <a:latin typeface="微软雅黑" panose="020B0503020204020204" charset="-122"/>
                        <a:ea typeface="微软雅黑" panose="020B0503020204020204" charset="-122"/>
                      </a:endParaRPr>
                    </a:p>
                  </a:txBody>
                  <a:tcPr marL="68580" marR="68580" marT="0" marB="0"/>
                </a:tc>
                <a:extLst>
                  <a:ext uri="{0D108BD9-81ED-4DB2-BD59-A6C34878D82A}">
                    <a16:rowId xmlns:a16="http://schemas.microsoft.com/office/drawing/2014/main" val="10000"/>
                  </a:ext>
                </a:extLst>
              </a:tr>
              <a:tr h="457200">
                <a:tc>
                  <a:txBody>
                    <a:bodyPr/>
                    <a:lstStyle/>
                    <a:p>
                      <a:pPr indent="0">
                        <a:buNone/>
                      </a:pPr>
                      <a:r>
                        <a:rPr lang="en-US" sz="1800">
                          <a:latin typeface="微软雅黑" panose="020B0503020204020204" charset="-122"/>
                          <a:ea typeface="微软雅黑" panose="020B0503020204020204" charset="-122"/>
                        </a:rPr>
                        <a:t>张浩瀚</a:t>
                      </a:r>
                      <a:endParaRPr lang="en-US" altLang="en-US" sz="1800">
                        <a:latin typeface="微软雅黑" panose="020B0503020204020204" charset="-122"/>
                        <a:ea typeface="微软雅黑" panose="020B0503020204020204" charset="-122"/>
                      </a:endParaRPr>
                    </a:p>
                  </a:txBody>
                  <a:tcPr marL="68580" marR="68580" marT="0" marB="0"/>
                </a:tc>
                <a:tc>
                  <a:txBody>
                    <a:bodyPr/>
                    <a:lstStyle/>
                    <a:p>
                      <a:pPr indent="0">
                        <a:buNone/>
                      </a:pPr>
                      <a:r>
                        <a:rPr lang="en-US" sz="1800">
                          <a:latin typeface="微软雅黑" panose="020B0503020204020204" charset="-122"/>
                          <a:ea typeface="微软雅黑" panose="020B0503020204020204" charset="-122"/>
                        </a:rPr>
                        <a:t>踏实肯干，效率比较高，分配工作完成较快。为人温和热情，可以抒发自己的想法。</a:t>
                      </a:r>
                      <a:endParaRPr lang="en-US" altLang="en-US" sz="1800">
                        <a:latin typeface="微软雅黑" panose="020B0503020204020204" charset="-122"/>
                        <a:ea typeface="微软雅黑" panose="020B0503020204020204" charset="-122"/>
                      </a:endParaRPr>
                    </a:p>
                  </a:txBody>
                  <a:tcPr marL="68580" marR="68580" marT="0" marB="0"/>
                </a:tc>
                <a:extLst>
                  <a:ext uri="{0D108BD9-81ED-4DB2-BD59-A6C34878D82A}">
                    <a16:rowId xmlns:a16="http://schemas.microsoft.com/office/drawing/2014/main" val="10001"/>
                  </a:ext>
                </a:extLst>
              </a:tr>
              <a:tr h="685800">
                <a:tc>
                  <a:txBody>
                    <a:bodyPr/>
                    <a:lstStyle/>
                    <a:p>
                      <a:pPr indent="0">
                        <a:buNone/>
                      </a:pPr>
                      <a:r>
                        <a:rPr lang="en-US" sz="1800">
                          <a:latin typeface="微软雅黑" panose="020B0503020204020204" charset="-122"/>
                          <a:ea typeface="微软雅黑" panose="020B0503020204020204" charset="-122"/>
                        </a:rPr>
                        <a:t>梅晨睿</a:t>
                      </a:r>
                      <a:endParaRPr lang="en-US" altLang="en-US" sz="1800">
                        <a:latin typeface="微软雅黑" panose="020B0503020204020204" charset="-122"/>
                        <a:ea typeface="微软雅黑" panose="020B0503020204020204" charset="-122"/>
                      </a:endParaRPr>
                    </a:p>
                  </a:txBody>
                  <a:tcPr marL="68580" marR="68580" marT="0" marB="0"/>
                </a:tc>
                <a:tc>
                  <a:txBody>
                    <a:bodyPr/>
                    <a:lstStyle/>
                    <a:p>
                      <a:pPr indent="0">
                        <a:buNone/>
                      </a:pPr>
                      <a:r>
                        <a:rPr lang="en-US" sz="1800">
                          <a:latin typeface="微软雅黑" panose="020B0503020204020204" charset="-122"/>
                          <a:ea typeface="微软雅黑" panose="020B0503020204020204" charset="-122"/>
                          <a:cs typeface="微软雅黑" panose="020B0503020204020204" charset="-122"/>
                        </a:rPr>
                        <a:t>值得信赖，无论什么样的工作都可以适应，很有保障，但是工作效率相对比较慢，但是ddl前也可以完成。相对而言不太抒发自己的想法。</a:t>
                      </a:r>
                      <a:endParaRPr lang="en-US" altLang="en-US" sz="1800">
                        <a:latin typeface="微软雅黑" panose="020B0503020204020204" charset="-122"/>
                        <a:ea typeface="微软雅黑" panose="020B0503020204020204" charset="-122"/>
                        <a:cs typeface="微软雅黑" panose="020B0503020204020204" charset="-122"/>
                      </a:endParaRPr>
                    </a:p>
                  </a:txBody>
                  <a:tcPr marL="68580" marR="68580" marT="0" marB="0"/>
                </a:tc>
                <a:extLst>
                  <a:ext uri="{0D108BD9-81ED-4DB2-BD59-A6C34878D82A}">
                    <a16:rowId xmlns:a16="http://schemas.microsoft.com/office/drawing/2014/main" val="10002"/>
                  </a:ext>
                </a:extLst>
              </a:tr>
              <a:tr h="457200">
                <a:tc>
                  <a:txBody>
                    <a:bodyPr/>
                    <a:lstStyle/>
                    <a:p>
                      <a:pPr indent="0">
                        <a:buNone/>
                      </a:pPr>
                      <a:r>
                        <a:rPr lang="en-US" sz="1800">
                          <a:latin typeface="微软雅黑" panose="020B0503020204020204" charset="-122"/>
                          <a:ea typeface="微软雅黑" panose="020B0503020204020204" charset="-122"/>
                        </a:rPr>
                        <a:t>黄舒翔</a:t>
                      </a:r>
                      <a:endParaRPr lang="en-US" altLang="en-US" sz="1800">
                        <a:latin typeface="微软雅黑" panose="020B0503020204020204" charset="-122"/>
                        <a:ea typeface="微软雅黑" panose="020B0503020204020204" charset="-122"/>
                      </a:endParaRPr>
                    </a:p>
                  </a:txBody>
                  <a:tcPr marL="68580" marR="68580" marT="0" marB="0"/>
                </a:tc>
                <a:tc>
                  <a:txBody>
                    <a:bodyPr/>
                    <a:lstStyle/>
                    <a:p>
                      <a:pPr indent="0">
                        <a:buNone/>
                      </a:pPr>
                      <a:r>
                        <a:rPr lang="en-US" sz="1800">
                          <a:latin typeface="微软雅黑" panose="020B0503020204020204" charset="-122"/>
                          <a:ea typeface="微软雅黑" panose="020B0503020204020204" charset="-122"/>
                          <a:cs typeface="微软雅黑" panose="020B0503020204020204" charset="-122"/>
                        </a:rPr>
                        <a:t>很有想法，有自己的思路。对于任务有自己的想法。但是同时效率比较慢，但是ddl前可以完成。</a:t>
                      </a:r>
                      <a:endParaRPr lang="en-US" altLang="en-US" sz="1800">
                        <a:latin typeface="微软雅黑" panose="020B0503020204020204" charset="-122"/>
                        <a:ea typeface="微软雅黑" panose="020B0503020204020204" charset="-122"/>
                        <a:cs typeface="微软雅黑" panose="020B0503020204020204" charset="-122"/>
                      </a:endParaRPr>
                    </a:p>
                  </a:txBody>
                  <a:tcPr marL="68580" marR="68580" marT="0" marB="0"/>
                </a:tc>
                <a:extLst>
                  <a:ext uri="{0D108BD9-81ED-4DB2-BD59-A6C34878D82A}">
                    <a16:rowId xmlns:a16="http://schemas.microsoft.com/office/drawing/2014/main" val="10003"/>
                  </a:ext>
                </a:extLst>
              </a:tr>
              <a:tr h="457200">
                <a:tc>
                  <a:txBody>
                    <a:bodyPr/>
                    <a:lstStyle/>
                    <a:p>
                      <a:pPr indent="0">
                        <a:buNone/>
                      </a:pPr>
                      <a:r>
                        <a:rPr lang="en-US" sz="1800">
                          <a:latin typeface="微软雅黑" panose="020B0503020204020204" charset="-122"/>
                          <a:ea typeface="微软雅黑" panose="020B0503020204020204" charset="-122"/>
                        </a:rPr>
                        <a:t>朱佩豪</a:t>
                      </a:r>
                      <a:endParaRPr lang="en-US" altLang="en-US" sz="1800">
                        <a:latin typeface="微软雅黑" panose="020B0503020204020204" charset="-122"/>
                        <a:ea typeface="微软雅黑" panose="020B0503020204020204" charset="-122"/>
                      </a:endParaRPr>
                    </a:p>
                  </a:txBody>
                  <a:tcPr marL="68580" marR="68580" marT="0" marB="0"/>
                </a:tc>
                <a:tc>
                  <a:txBody>
                    <a:bodyPr/>
                    <a:lstStyle/>
                    <a:p>
                      <a:pPr indent="0">
                        <a:buNone/>
                      </a:pPr>
                      <a:r>
                        <a:rPr lang="en-US" sz="1800">
                          <a:latin typeface="微软雅黑" panose="020B0503020204020204" charset="-122"/>
                          <a:ea typeface="微软雅黑" panose="020B0503020204020204" charset="-122"/>
                        </a:rPr>
                        <a:t>工作效率比较高，通常为第一位完成任务的同学。为之后的整合留出足够时间，同时为小组其他任务分担压力。</a:t>
                      </a:r>
                      <a:endParaRPr lang="en-US" altLang="en-US" sz="1800">
                        <a:latin typeface="微软雅黑" panose="020B0503020204020204" charset="-122"/>
                        <a:ea typeface="微软雅黑" panose="020B0503020204020204" charset="-122"/>
                      </a:endParaRPr>
                    </a:p>
                  </a:txBody>
                  <a:tcPr marL="68580" marR="68580" marT="0" marB="0"/>
                </a:tc>
                <a:extLst>
                  <a:ext uri="{0D108BD9-81ED-4DB2-BD59-A6C34878D82A}">
                    <a16:rowId xmlns:a16="http://schemas.microsoft.com/office/drawing/2014/main" val="10004"/>
                  </a:ext>
                </a:extLst>
              </a:tr>
              <a:tr h="457200">
                <a:tc>
                  <a:txBody>
                    <a:bodyPr/>
                    <a:lstStyle/>
                    <a:p>
                      <a:pPr indent="0">
                        <a:buNone/>
                      </a:pPr>
                      <a:r>
                        <a:rPr lang="en-US" sz="1800">
                          <a:latin typeface="微软雅黑" panose="020B0503020204020204" charset="-122"/>
                          <a:ea typeface="微软雅黑" panose="020B0503020204020204" charset="-122"/>
                        </a:rPr>
                        <a:t>徐浩达（自评）</a:t>
                      </a:r>
                      <a:endParaRPr lang="en-US" altLang="en-US" sz="1800">
                        <a:latin typeface="微软雅黑" panose="020B0503020204020204" charset="-122"/>
                        <a:ea typeface="微软雅黑" panose="020B0503020204020204" charset="-122"/>
                      </a:endParaRPr>
                    </a:p>
                  </a:txBody>
                  <a:tcPr marL="68580" marR="68580" marT="0" marB="0"/>
                </a:tc>
                <a:tc>
                  <a:txBody>
                    <a:bodyPr/>
                    <a:lstStyle/>
                    <a:p>
                      <a:pPr indent="0">
                        <a:buNone/>
                      </a:pPr>
                      <a:r>
                        <a:rPr lang="en-US" sz="1800">
                          <a:latin typeface="微软雅黑" panose="020B0503020204020204" charset="-122"/>
                          <a:ea typeface="微软雅黑" panose="020B0503020204020204" charset="-122"/>
                        </a:rPr>
                        <a:t>工作效率尚可，相对而言比较有自己的想法，愿意发表意见。</a:t>
                      </a:r>
                      <a:endParaRPr lang="en-US" altLang="en-US" sz="1800">
                        <a:latin typeface="微软雅黑" panose="020B0503020204020204" charset="-122"/>
                        <a:ea typeface="微软雅黑" panose="020B0503020204020204" charset="-122"/>
                      </a:endParaRPr>
                    </a:p>
                  </a:txBody>
                  <a:tcPr marL="68580" marR="68580" marT="0" marB="0"/>
                </a:tc>
                <a:extLst>
                  <a:ext uri="{0D108BD9-81ED-4DB2-BD59-A6C34878D82A}">
                    <a16:rowId xmlns:a16="http://schemas.microsoft.com/office/drawing/2014/main" val="10005"/>
                  </a:ext>
                </a:extLst>
              </a:tr>
            </a:tbl>
          </a:graphicData>
        </a:graphic>
      </p:graphicFrame>
      <p:sp>
        <p:nvSpPr>
          <p:cNvPr id="3" name="文本框 2"/>
          <p:cNvSpPr txBox="1"/>
          <p:nvPr/>
        </p:nvSpPr>
        <p:spPr>
          <a:xfrm>
            <a:off x="1083310" y="257175"/>
            <a:ext cx="9644380" cy="368300"/>
          </a:xfrm>
          <a:prstGeom prst="rect">
            <a:avLst/>
          </a:prstGeom>
          <a:noFill/>
        </p:spPr>
        <p:txBody>
          <a:bodyPr wrap="none" rtlCol="0" anchor="t">
            <a:spAutoFit/>
          </a:bodyPr>
          <a:lstStyle/>
          <a:p>
            <a:r>
              <a:rPr lang="en-US" altLang="zh-CN" b="1" dirty="0">
                <a:solidFill>
                  <a:schemeClr val="accent2"/>
                </a:solidFill>
                <a:sym typeface="+mn-ea"/>
              </a:rPr>
              <a:t>53.</a:t>
            </a:r>
            <a:r>
              <a:rPr lang="zh-CN" altLang="en-US" b="1" dirty="0">
                <a:solidFill>
                  <a:schemeClr val="accent2"/>
                </a:solidFill>
                <a:sym typeface="+mn-ea"/>
              </a:rPr>
              <a:t>项目总结报告中是否给出了每个项目成员的合适评价？是否进行了成员的绩效排序和打分？</a:t>
            </a:r>
            <a:endParaRPr lang="zh-CN" altLang="en-US"/>
          </a:p>
        </p:txBody>
      </p:sp>
      <p:pic>
        <p:nvPicPr>
          <p:cNvPr id="5" name="图片 4"/>
          <p:cNvPicPr>
            <a:picLocks noChangeAspect="1"/>
          </p:cNvPicPr>
          <p:nvPr/>
        </p:nvPicPr>
        <p:blipFill>
          <a:blip r:embed="rId2"/>
          <a:stretch>
            <a:fillRect/>
          </a:stretch>
        </p:blipFill>
        <p:spPr>
          <a:xfrm>
            <a:off x="4005580" y="5387340"/>
            <a:ext cx="8206105" cy="1460500"/>
          </a:xfrm>
          <a:prstGeom prst="rect">
            <a:avLst/>
          </a:prstGeom>
        </p:spPr>
      </p:pic>
      <p:pic>
        <p:nvPicPr>
          <p:cNvPr id="6" name="图片 5"/>
          <p:cNvPicPr>
            <a:picLocks noChangeAspect="1"/>
          </p:cNvPicPr>
          <p:nvPr/>
        </p:nvPicPr>
        <p:blipFill>
          <a:blip r:embed="rId3"/>
          <a:stretch>
            <a:fillRect/>
          </a:stretch>
        </p:blipFill>
        <p:spPr>
          <a:xfrm>
            <a:off x="7102475" y="1592580"/>
            <a:ext cx="3923030" cy="2193290"/>
          </a:xfrm>
          <a:prstGeom prst="rect">
            <a:avLst/>
          </a:prstGeom>
        </p:spPr>
      </p:pic>
      <p:sp>
        <p:nvSpPr>
          <p:cNvPr id="7" name="文本框 6"/>
          <p:cNvSpPr txBox="1"/>
          <p:nvPr/>
        </p:nvSpPr>
        <p:spPr>
          <a:xfrm>
            <a:off x="1083310" y="625475"/>
            <a:ext cx="2540000" cy="645160"/>
          </a:xfrm>
          <a:prstGeom prst="rect">
            <a:avLst/>
          </a:prstGeom>
          <a:noFill/>
        </p:spPr>
        <p:txBody>
          <a:bodyPr wrap="square" rtlCol="0" anchor="t">
            <a:spAutoFit/>
          </a:bodyPr>
          <a:lstStyle/>
          <a:p>
            <a:r>
              <a:rPr lang="en-US" altLang="zh-CN" b="1" dirty="0">
                <a:solidFill>
                  <a:schemeClr val="accent2"/>
                </a:solidFill>
                <a:sym typeface="+mn-ea"/>
              </a:rPr>
              <a:t>53</a:t>
            </a:r>
            <a:r>
              <a:rPr lang="zh-CN" altLang="en-US" b="1" dirty="0">
                <a:solidFill>
                  <a:schemeClr val="accent2"/>
                </a:solidFill>
                <a:sym typeface="+mn-ea"/>
              </a:rPr>
              <a:t>自评：一般</a:t>
            </a:r>
            <a:endParaRPr lang="zh-CN" altLang="en-US" b="1" dirty="0">
              <a:solidFill>
                <a:schemeClr val="accent2"/>
              </a:solidFill>
            </a:endParaRPr>
          </a:p>
          <a:p>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a:t>移动课堂助理需求</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54</a:t>
            </a:r>
            <a:endParaRPr lang="en-US" b="1" dirty="0">
              <a:solidFill>
                <a:schemeClr val="tx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83310" y="257175"/>
            <a:ext cx="9415780" cy="368300"/>
          </a:xfrm>
          <a:prstGeom prst="rect">
            <a:avLst/>
          </a:prstGeom>
          <a:noFill/>
        </p:spPr>
        <p:txBody>
          <a:bodyPr wrap="none" rtlCol="0" anchor="t">
            <a:spAutoFit/>
          </a:bodyPr>
          <a:lstStyle/>
          <a:p>
            <a:pPr algn="l"/>
            <a:r>
              <a:rPr lang="en-US" altLang="zh-CN" b="1" dirty="0">
                <a:solidFill>
                  <a:schemeClr val="accent2"/>
                </a:solidFill>
                <a:sym typeface="+mn-ea"/>
              </a:rPr>
              <a:t>54.</a:t>
            </a:r>
            <a:r>
              <a:rPr lang="zh-CN" altLang="en-US" b="1" dirty="0">
                <a:solidFill>
                  <a:schemeClr val="accent2"/>
                </a:solidFill>
                <a:sym typeface="+mn-ea"/>
              </a:rPr>
              <a:t>现在通知你们小组，在接下来的三个月中完成教师提出的移动课堂助理的需求，怎么做？</a:t>
            </a:r>
            <a:endParaRPr lang="zh-CN" altLang="en-US"/>
          </a:p>
        </p:txBody>
      </p:sp>
      <p:sp>
        <p:nvSpPr>
          <p:cNvPr id="7" name="文本框 6"/>
          <p:cNvSpPr txBox="1"/>
          <p:nvPr/>
        </p:nvSpPr>
        <p:spPr>
          <a:xfrm>
            <a:off x="1083310" y="625475"/>
            <a:ext cx="2540000" cy="645160"/>
          </a:xfrm>
          <a:prstGeom prst="rect">
            <a:avLst/>
          </a:prstGeom>
          <a:noFill/>
        </p:spPr>
        <p:txBody>
          <a:bodyPr wrap="square" rtlCol="0" anchor="t">
            <a:spAutoFit/>
          </a:bodyPr>
          <a:lstStyle/>
          <a:p>
            <a:r>
              <a:rPr lang="en-US" altLang="zh-CN" b="1" dirty="0">
                <a:solidFill>
                  <a:schemeClr val="accent2"/>
                </a:solidFill>
                <a:sym typeface="+mn-ea"/>
              </a:rPr>
              <a:t>54</a:t>
            </a:r>
            <a:r>
              <a:rPr lang="zh-CN" altLang="en-US" b="1" dirty="0">
                <a:solidFill>
                  <a:schemeClr val="accent2"/>
                </a:solidFill>
                <a:sym typeface="+mn-ea"/>
              </a:rPr>
              <a:t>自评：一般</a:t>
            </a:r>
            <a:endParaRPr lang="zh-CN" altLang="en-US" b="1" dirty="0">
              <a:solidFill>
                <a:schemeClr val="accent2"/>
              </a:solidFill>
            </a:endParaRPr>
          </a:p>
          <a:p>
            <a:endParaRPr lang="zh-CN" altLang="en-US"/>
          </a:p>
        </p:txBody>
      </p:sp>
      <p:sp>
        <p:nvSpPr>
          <p:cNvPr id="4" name="文本框 3"/>
          <p:cNvSpPr txBox="1"/>
          <p:nvPr/>
        </p:nvSpPr>
        <p:spPr>
          <a:xfrm>
            <a:off x="2222500" y="1270635"/>
            <a:ext cx="6755765" cy="2861310"/>
          </a:xfrm>
          <a:prstGeom prst="rect">
            <a:avLst/>
          </a:prstGeom>
          <a:noFill/>
        </p:spPr>
        <p:txBody>
          <a:bodyPr wrap="square" rtlCol="0" anchor="t">
            <a:spAutoFit/>
          </a:bodyPr>
          <a:lstStyle/>
          <a:p>
            <a:r>
              <a:rPr lang="zh-CN" altLang="en-US"/>
              <a:t>我们会根据教师题出的需求展开紧急小组会议，首先编写初步的项目计划和甘特图，在甘特图中为各个小组成员安排任务，并为项目设置各个里程碑和基线。</a:t>
            </a:r>
          </a:p>
          <a:p>
            <a:r>
              <a:rPr lang="zh-CN" altLang="en-US"/>
              <a:t>对于界面原型部分，我们首先会确定用户群体和用户代表，向用户代表发送邀请函并确定责任，确定时间向用户访谈并确定需求优先级，在发生需求冲突时展开</a:t>
            </a:r>
            <a:r>
              <a:rPr lang="en-US" altLang="zh-CN"/>
              <a:t>jad</a:t>
            </a:r>
            <a:r>
              <a:rPr lang="zh-CN" altLang="en-US"/>
              <a:t>会议解决需求冲突，当用户代表有需求变更时，编写需求变更请求报告并且展开</a:t>
            </a:r>
            <a:r>
              <a:rPr lang="en-US" altLang="zh-CN"/>
              <a:t>ccb</a:t>
            </a:r>
            <a:r>
              <a:rPr lang="zh-CN" altLang="en-US"/>
              <a:t>会议确定需求变更是否可行，对各项任务的影响。采用需求管理工具管理各项需求，生成需求跟踪矩阵和单个需求影响分析报告。</a:t>
            </a:r>
          </a:p>
          <a:p>
            <a:r>
              <a:rPr lang="zh-CN" altLang="en-US"/>
              <a:t>最终拿出相应产品。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CD6A4B-13D7-40A3-90F7-7245D535A5C3}"/>
              </a:ext>
            </a:extLst>
          </p:cNvPr>
          <p:cNvSpPr txBox="1"/>
          <p:nvPr/>
        </p:nvSpPr>
        <p:spPr>
          <a:xfrm>
            <a:off x="273131" y="249382"/>
            <a:ext cx="1002277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4.</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是否提交了需求项目计划？是否采用了模版？是否合适？</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自评：提交了需求项目计划，整个计划采用了</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GB8567-2006</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模板</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，没有需求子计划，参照前几届的模板，并自己修改来符合我们的需求</a:t>
            </a:r>
          </a:p>
        </p:txBody>
      </p:sp>
      <p:pic>
        <p:nvPicPr>
          <p:cNvPr id="4" name="图片 3">
            <a:extLst>
              <a:ext uri="{FF2B5EF4-FFF2-40B4-BE49-F238E27FC236}">
                <a16:creationId xmlns:a16="http://schemas.microsoft.com/office/drawing/2014/main" id="{7D13DCE6-4AEA-4D61-B705-DE9154CAF3B8}"/>
              </a:ext>
            </a:extLst>
          </p:cNvPr>
          <p:cNvPicPr>
            <a:picLocks noChangeAspect="1"/>
          </p:cNvPicPr>
          <p:nvPr/>
        </p:nvPicPr>
        <p:blipFill>
          <a:blip r:embed="rId2"/>
          <a:stretch>
            <a:fillRect/>
          </a:stretch>
        </p:blipFill>
        <p:spPr>
          <a:xfrm>
            <a:off x="411674" y="1276932"/>
            <a:ext cx="11574483" cy="5331686"/>
          </a:xfrm>
          <a:prstGeom prst="rect">
            <a:avLst/>
          </a:prstGeom>
        </p:spPr>
      </p:pic>
    </p:spTree>
    <p:extLst>
      <p:ext uri="{BB962C8B-B14F-4D97-AF65-F5344CB8AC3E}">
        <p14:creationId xmlns:p14="http://schemas.microsoft.com/office/powerpoint/2010/main" val="28202615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a:t>参考文献</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4400" dirty="0">
                <a:solidFill>
                  <a:schemeClr val="bg1"/>
                </a:solidFill>
              </a:rPr>
              <a:t>二</a:t>
            </a:r>
            <a:endParaRPr lang="en-US" b="1" dirty="0">
              <a:solidFill>
                <a:schemeClr val="tx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83310" y="257175"/>
            <a:ext cx="1097280" cy="368300"/>
          </a:xfrm>
          <a:prstGeom prst="rect">
            <a:avLst/>
          </a:prstGeom>
          <a:noFill/>
        </p:spPr>
        <p:txBody>
          <a:bodyPr wrap="none" rtlCol="0" anchor="t">
            <a:spAutoFit/>
          </a:bodyPr>
          <a:lstStyle/>
          <a:p>
            <a:pPr algn="l"/>
            <a:r>
              <a:rPr lang="zh-CN" altLang="en-US"/>
              <a:t>参考文献</a:t>
            </a:r>
          </a:p>
        </p:txBody>
      </p:sp>
      <p:sp>
        <p:nvSpPr>
          <p:cNvPr id="4" name="文本框 3"/>
          <p:cNvSpPr txBox="1"/>
          <p:nvPr/>
        </p:nvSpPr>
        <p:spPr>
          <a:xfrm>
            <a:off x="2222500" y="1270635"/>
            <a:ext cx="6755765" cy="4799965"/>
          </a:xfrm>
          <a:prstGeom prst="rect">
            <a:avLst/>
          </a:prstGeom>
          <a:noFill/>
        </p:spPr>
        <p:txBody>
          <a:bodyPr wrap="square" rtlCol="0" anchor="t">
            <a:spAutoFit/>
          </a:bodyPr>
          <a:lstStyle/>
          <a:p>
            <a:r>
              <a:rPr lang="en-US" altLang="zh-CN" dirty="0">
                <a:sym typeface="+mn-ea"/>
              </a:rPr>
              <a:t>[1]GBT8567-2006计算机软件编制规范．2006[M]. 中国标准出版社, 2006.</a:t>
            </a:r>
            <a:endParaRPr lang="en-US" altLang="zh-CN" dirty="0"/>
          </a:p>
          <a:p>
            <a:pPr algn="l" fontAlgn="auto">
              <a:lnSpc>
                <a:spcPct val="100000"/>
              </a:lnSpc>
              <a:buClrTx/>
              <a:buSzTx/>
              <a:buNone/>
            </a:pPr>
            <a:r>
              <a:rPr lang="en-US" altLang="zh-CN" dirty="0">
                <a:sym typeface="+mn-ea"/>
              </a:rPr>
              <a:t>[2] 杨弘平、吕海华、李波、史江萍、代钦。UML2 基础、建模与设计教程[M]。北京:清华大学出版社，2015:117-135</a:t>
            </a:r>
          </a:p>
          <a:p>
            <a:pPr algn="l" fontAlgn="auto">
              <a:lnSpc>
                <a:spcPct val="100000"/>
              </a:lnSpc>
              <a:buClrTx/>
              <a:buSzTx/>
              <a:buNone/>
            </a:pPr>
            <a:r>
              <a:rPr lang="en-US" altLang="zh-CN" dirty="0">
                <a:sym typeface="+mn-ea"/>
              </a:rPr>
              <a:t>[3] 《软件需求》 清华大学出版社 Karl Wiegers, Joy Beatty著 李忠利 李淳 霍金健 孔晨辉 译 2016年3月第3版</a:t>
            </a:r>
          </a:p>
          <a:p>
            <a:pPr algn="l" fontAlgn="auto">
              <a:lnSpc>
                <a:spcPct val="100000"/>
              </a:lnSpc>
              <a:buClrTx/>
              <a:buSzTx/>
              <a:buNone/>
            </a:pPr>
            <a:r>
              <a:rPr lang="en-US" altLang="zh-CN" dirty="0">
                <a:sym typeface="+mn-ea"/>
              </a:rPr>
              <a:t>[3]</a:t>
            </a:r>
            <a:r>
              <a:rPr lang="zh-CN" altLang="en-US" dirty="0">
                <a:sym typeface="+mn-ea"/>
              </a:rPr>
              <a:t>《</a:t>
            </a:r>
            <a:r>
              <a:rPr lang="en-US" altLang="zh-CN" dirty="0">
                <a:sym typeface="+mn-ea"/>
              </a:rPr>
              <a:t>SRA2022-G12-</a:t>
            </a:r>
            <a:r>
              <a:rPr lang="zh-CN" altLang="en-US" dirty="0">
                <a:sym typeface="+mn-ea"/>
              </a:rPr>
              <a:t>需求工程项目计划</a:t>
            </a:r>
            <a:r>
              <a:rPr lang="en-US" altLang="zh-CN" dirty="0">
                <a:sym typeface="+mn-ea"/>
              </a:rPr>
              <a:t>V1.0.0</a:t>
            </a:r>
            <a:r>
              <a:rPr lang="zh-CN" altLang="en-US" dirty="0">
                <a:sym typeface="+mn-ea"/>
              </a:rPr>
              <a:t>》</a:t>
            </a:r>
          </a:p>
          <a:p>
            <a:pPr algn="l" fontAlgn="auto">
              <a:lnSpc>
                <a:spcPct val="100000"/>
              </a:lnSpc>
              <a:buClrTx/>
              <a:buSzTx/>
              <a:buNone/>
            </a:pPr>
            <a:r>
              <a:rPr lang="en-US" altLang="zh-CN" dirty="0">
                <a:sym typeface="+mn-ea"/>
              </a:rPr>
              <a:t>[4]</a:t>
            </a:r>
            <a:r>
              <a:rPr lang="zh-CN" altLang="en-US" dirty="0">
                <a:sym typeface="+mn-ea"/>
              </a:rPr>
              <a:t>《</a:t>
            </a:r>
            <a:r>
              <a:rPr lang="en-US" altLang="zh-CN" dirty="0">
                <a:sym typeface="+mn-ea"/>
              </a:rPr>
              <a:t>SRA2022-G12-</a:t>
            </a:r>
            <a:r>
              <a:rPr lang="zh-CN" altLang="en-US" dirty="0">
                <a:sym typeface="+mn-ea"/>
              </a:rPr>
              <a:t>愿景与范围文档</a:t>
            </a:r>
            <a:r>
              <a:rPr lang="en-US" altLang="zh-CN" dirty="0">
                <a:sym typeface="+mn-ea"/>
              </a:rPr>
              <a:t>V1.0.0</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[5]</a:t>
            </a:r>
            <a:r>
              <a:rPr lang="zh-CN" altLang="en-US" dirty="0">
                <a:sym typeface="+mn-ea"/>
              </a:rPr>
              <a:t>《</a:t>
            </a:r>
            <a:r>
              <a:rPr lang="en-US" altLang="zh-CN" dirty="0">
                <a:sym typeface="+mn-ea"/>
              </a:rPr>
              <a:t>SRA2022-G12-</a:t>
            </a:r>
            <a:r>
              <a:rPr lang="zh-CN" altLang="en-US" dirty="0">
                <a:sym typeface="+mn-ea"/>
              </a:rPr>
              <a:t>用户群分类</a:t>
            </a:r>
            <a:r>
              <a:rPr lang="en-US" altLang="zh-CN" dirty="0">
                <a:sym typeface="+mn-ea"/>
              </a:rPr>
              <a:t>V1.0.0</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[6]</a:t>
            </a:r>
            <a:r>
              <a:rPr lang="zh-CN" altLang="en-US" dirty="0">
                <a:sym typeface="+mn-ea"/>
              </a:rPr>
              <a:t>《</a:t>
            </a:r>
            <a:r>
              <a:rPr lang="en-US" altLang="zh-CN" dirty="0">
                <a:sym typeface="+mn-ea"/>
              </a:rPr>
              <a:t>SRA2022-G12-</a:t>
            </a:r>
            <a:r>
              <a:rPr lang="zh-CN" altLang="en-US" dirty="0">
                <a:sym typeface="+mn-ea"/>
              </a:rPr>
              <a:t>可行性分析</a:t>
            </a:r>
            <a:r>
              <a:rPr lang="en-US" altLang="zh-CN" dirty="0">
                <a:sym typeface="+mn-ea"/>
              </a:rPr>
              <a:t>V1.2.0</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[7]</a:t>
            </a:r>
            <a:r>
              <a:rPr lang="zh-CN" altLang="en-US" dirty="0">
                <a:sym typeface="+mn-ea"/>
              </a:rPr>
              <a:t>《</a:t>
            </a:r>
            <a:r>
              <a:rPr lang="en-US" altLang="zh-CN" dirty="0">
                <a:sym typeface="+mn-ea"/>
              </a:rPr>
              <a:t>SRA2022-G12-</a:t>
            </a:r>
            <a:r>
              <a:rPr lang="zh-CN" altLang="en-US" dirty="0">
                <a:sym typeface="+mn-ea"/>
              </a:rPr>
              <a:t>需求规格说明书</a:t>
            </a:r>
            <a:r>
              <a:rPr lang="en-US" altLang="zh-CN" dirty="0">
                <a:sym typeface="+mn-ea"/>
              </a:rPr>
              <a:t>V1.1.1</a:t>
            </a:r>
            <a:r>
              <a:rPr lang="zh-CN" altLang="en-US" dirty="0">
                <a:sym typeface="+mn-ea"/>
              </a:rPr>
              <a:t>》</a:t>
            </a:r>
          </a:p>
          <a:p>
            <a:pPr algn="l" fontAlgn="auto">
              <a:lnSpc>
                <a:spcPct val="100000"/>
              </a:lnSpc>
              <a:buClrTx/>
              <a:buSzTx/>
              <a:buNone/>
            </a:pPr>
            <a:r>
              <a:rPr lang="en-US" altLang="zh-CN" dirty="0">
                <a:sym typeface="+mn-ea"/>
              </a:rPr>
              <a:t>[8]</a:t>
            </a:r>
            <a:r>
              <a:rPr lang="zh-CN" altLang="en-US" dirty="0">
                <a:sym typeface="+mn-ea"/>
              </a:rPr>
              <a:t>《</a:t>
            </a:r>
            <a:r>
              <a:rPr lang="en-US" altLang="zh-CN" dirty="0">
                <a:sym typeface="+mn-ea"/>
              </a:rPr>
              <a:t>SRA2022-G12-</a:t>
            </a:r>
            <a:r>
              <a:rPr lang="zh-CN" altLang="en-US" dirty="0">
                <a:sym typeface="+mn-ea"/>
              </a:rPr>
              <a:t>用户手册</a:t>
            </a:r>
            <a:r>
              <a:rPr lang="en-US" altLang="zh-CN" dirty="0">
                <a:sym typeface="+mn-ea"/>
              </a:rPr>
              <a:t>V1.0.1</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[9]</a:t>
            </a:r>
            <a:r>
              <a:rPr lang="zh-CN" altLang="en-US" dirty="0">
                <a:sym typeface="+mn-ea"/>
              </a:rPr>
              <a:t>《</a:t>
            </a:r>
            <a:r>
              <a:rPr lang="en-US" altLang="zh-CN" dirty="0">
                <a:sym typeface="+mn-ea"/>
              </a:rPr>
              <a:t>SRA2022-G12-</a:t>
            </a:r>
            <a:r>
              <a:rPr lang="zh-CN" altLang="en-US" dirty="0">
                <a:sym typeface="+mn-ea"/>
              </a:rPr>
              <a:t>测试用例</a:t>
            </a:r>
            <a:r>
              <a:rPr lang="en-US" altLang="zh-CN" dirty="0">
                <a:sym typeface="+mn-ea"/>
              </a:rPr>
              <a:t>V1.2.0</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[10]</a:t>
            </a:r>
            <a:r>
              <a:rPr lang="zh-CN" altLang="en-US" dirty="0">
                <a:sym typeface="+mn-ea"/>
              </a:rPr>
              <a:t>《</a:t>
            </a:r>
            <a:r>
              <a:rPr lang="en-US" altLang="zh-CN" dirty="0">
                <a:sym typeface="+mn-ea"/>
              </a:rPr>
              <a:t>SRA2022-G12-</a:t>
            </a:r>
            <a:r>
              <a:rPr lang="zh-CN" altLang="en-US" dirty="0">
                <a:sym typeface="+mn-ea"/>
              </a:rPr>
              <a:t>用例文档</a:t>
            </a:r>
            <a:r>
              <a:rPr lang="en-US" altLang="zh-CN" dirty="0">
                <a:sym typeface="+mn-ea"/>
              </a:rPr>
              <a:t>V1.1.0</a:t>
            </a:r>
            <a:r>
              <a:rPr lang="zh-CN" altLang="en-US" dirty="0">
                <a:sym typeface="+mn-ea"/>
              </a:rPr>
              <a:t>》</a:t>
            </a:r>
            <a:endParaRPr lang="en-US" altLang="zh-CN" dirty="0">
              <a:sym typeface="+mn-ea"/>
            </a:endParaRPr>
          </a:p>
          <a:p>
            <a:pPr algn="l" fontAlgn="auto">
              <a:lnSpc>
                <a:spcPct val="100000"/>
              </a:lnSpc>
              <a:buClrTx/>
              <a:buSzTx/>
              <a:buNone/>
            </a:pPr>
            <a:r>
              <a:rPr lang="en-US" altLang="zh-CN" dirty="0">
                <a:sym typeface="+mn-ea"/>
              </a:rPr>
              <a:t>[11]</a:t>
            </a:r>
            <a:r>
              <a:rPr lang="zh-CN" altLang="en-US" dirty="0">
                <a:sym typeface="+mn-ea"/>
              </a:rPr>
              <a:t>《</a:t>
            </a:r>
            <a:r>
              <a:rPr lang="en-US" altLang="zh-CN" dirty="0">
                <a:sym typeface="+mn-ea"/>
              </a:rPr>
              <a:t>SRA2022-G11-</a:t>
            </a:r>
            <a:r>
              <a:rPr lang="zh-CN" altLang="en-US" dirty="0">
                <a:sym typeface="+mn-ea"/>
              </a:rPr>
              <a:t>数据字典</a:t>
            </a:r>
            <a:r>
              <a:rPr lang="en-US" altLang="zh-CN" dirty="0">
                <a:sym typeface="+mn-ea"/>
              </a:rPr>
              <a:t>V1.0.0</a:t>
            </a:r>
            <a:r>
              <a:rPr lang="zh-CN" altLang="en-US" dirty="0">
                <a:sym typeface="+mn-ea"/>
              </a:rPr>
              <a:t>》</a:t>
            </a:r>
          </a:p>
          <a:p>
            <a:pPr algn="l" fontAlgn="auto">
              <a:lnSpc>
                <a:spcPct val="100000"/>
              </a:lnSpc>
              <a:buClrTx/>
              <a:buSzTx/>
              <a:buNone/>
            </a:pPr>
            <a:endParaRPr lang="zh-CN" altLang="en-US"/>
          </a:p>
          <a:p>
            <a:pPr algn="l" fontAlgn="auto">
              <a:lnSpc>
                <a:spcPct val="100000"/>
              </a:lnSpc>
              <a:buClrTx/>
              <a:buSzTx/>
              <a:buNone/>
            </a:pP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组内总结自评审</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4400" dirty="0">
                <a:solidFill>
                  <a:schemeClr val="bg1"/>
                </a:solidFill>
              </a:rPr>
              <a:t>三</a:t>
            </a:r>
            <a:endParaRPr lang="en-US" b="1" dirty="0">
              <a:solidFill>
                <a:schemeClr val="tx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16535" y="196850"/>
            <a:ext cx="7940675" cy="5302885"/>
          </a:xfrm>
          <a:prstGeom prst="rect">
            <a:avLst/>
          </a:prstGeom>
        </p:spPr>
      </p:pic>
      <p:pic>
        <p:nvPicPr>
          <p:cNvPr id="5" name="图片 4"/>
          <p:cNvPicPr>
            <a:picLocks noChangeAspect="1"/>
          </p:cNvPicPr>
          <p:nvPr/>
        </p:nvPicPr>
        <p:blipFill>
          <a:blip r:embed="rId3"/>
          <a:stretch>
            <a:fillRect/>
          </a:stretch>
        </p:blipFill>
        <p:spPr>
          <a:xfrm>
            <a:off x="8093075" y="3276600"/>
            <a:ext cx="3711575" cy="233172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小组会议</a:t>
            </a:r>
            <a:endParaRPr lang="zh-CN" altLang="en-US" b="0" dirty="0"/>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05</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054943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72E5-E665-4BAA-82F3-CCBC120B3F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8E6C3431-9D25-CAF3-6422-A9DD514F8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489" y="685417"/>
            <a:ext cx="5992061" cy="5487166"/>
          </a:xfrm>
          <a:prstGeom prst="rect">
            <a:avLst/>
          </a:prstGeom>
        </p:spPr>
      </p:pic>
      <p:sp>
        <p:nvSpPr>
          <p:cNvPr id="14" name="文本框 13">
            <a:extLst>
              <a:ext uri="{FF2B5EF4-FFF2-40B4-BE49-F238E27FC236}">
                <a16:creationId xmlns:a16="http://schemas.microsoft.com/office/drawing/2014/main" id="{C4E8830D-7467-9493-4F17-E642DC4C85F1}"/>
              </a:ext>
            </a:extLst>
          </p:cNvPr>
          <p:cNvSpPr txBox="1"/>
          <p:nvPr/>
        </p:nvSpPr>
        <p:spPr>
          <a:xfrm>
            <a:off x="783489" y="16255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小组会议截图</a:t>
            </a:r>
          </a:p>
        </p:txBody>
      </p:sp>
      <p:sp>
        <p:nvSpPr>
          <p:cNvPr id="2" name="文本框 1">
            <a:extLst>
              <a:ext uri="{FF2B5EF4-FFF2-40B4-BE49-F238E27FC236}">
                <a16:creationId xmlns:a16="http://schemas.microsoft.com/office/drawing/2014/main" id="{401754A0-EF3D-44E8-AE53-05E98E05C3F0}"/>
              </a:ext>
            </a:extLst>
          </p:cNvPr>
          <p:cNvSpPr txBox="1"/>
          <p:nvPr/>
        </p:nvSpPr>
        <p:spPr>
          <a:xfrm>
            <a:off x="7386452" y="439387"/>
            <a:ext cx="3740727"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5.</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是否经常召开项目会议，并有会议记录？记录内容是否合理、有效、及时？</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自评：一周开一次或者两次会议，都有会议记录和音频，一开始内容有些简单，然后改善后，记录内容比较合理、有效、及时。</a:t>
            </a:r>
          </a:p>
        </p:txBody>
      </p:sp>
    </p:spTree>
    <p:extLst>
      <p:ext uri="{BB962C8B-B14F-4D97-AF65-F5344CB8AC3E}">
        <p14:creationId xmlns:p14="http://schemas.microsoft.com/office/powerpoint/2010/main" val="43939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内部评审</a:t>
            </a:r>
            <a:endParaRPr lang="zh-CN" altLang="en-US" b="0" dirty="0"/>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06</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699796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72E5-E665-4BAA-82F3-CCBC120B3F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2" name="文本框 1">
            <a:extLst>
              <a:ext uri="{FF2B5EF4-FFF2-40B4-BE49-F238E27FC236}">
                <a16:creationId xmlns:a16="http://schemas.microsoft.com/office/drawing/2014/main" id="{280BE570-AC7D-442B-9766-601FB3CD6B59}"/>
              </a:ext>
            </a:extLst>
          </p:cNvPr>
          <p:cNvSpPr txBox="1"/>
          <p:nvPr/>
        </p:nvSpPr>
        <p:spPr>
          <a:xfrm>
            <a:off x="118752" y="213756"/>
            <a:ext cx="875211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6.</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是否在各个里程碑都有内部的评审记录？是否有针对评审后的修改和完善？</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自评：有内部评审记录，在内部评审后，会提出修改措施和后续计划。</a:t>
            </a:r>
          </a:p>
        </p:txBody>
      </p:sp>
      <p:pic>
        <p:nvPicPr>
          <p:cNvPr id="9" name="图片 8">
            <a:extLst>
              <a:ext uri="{FF2B5EF4-FFF2-40B4-BE49-F238E27FC236}">
                <a16:creationId xmlns:a16="http://schemas.microsoft.com/office/drawing/2014/main" id="{B1D75E19-00D8-491E-9C51-F5BE7C0A9FB3}"/>
              </a:ext>
            </a:extLst>
          </p:cNvPr>
          <p:cNvPicPr>
            <a:picLocks noChangeAspect="1"/>
          </p:cNvPicPr>
          <p:nvPr/>
        </p:nvPicPr>
        <p:blipFill>
          <a:blip r:embed="rId2"/>
          <a:stretch>
            <a:fillRect/>
          </a:stretch>
        </p:blipFill>
        <p:spPr>
          <a:xfrm>
            <a:off x="243444" y="1137086"/>
            <a:ext cx="11705112" cy="5308132"/>
          </a:xfrm>
          <a:prstGeom prst="rect">
            <a:avLst/>
          </a:prstGeom>
        </p:spPr>
      </p:pic>
    </p:spTree>
    <p:extLst>
      <p:ext uri="{BB962C8B-B14F-4D97-AF65-F5344CB8AC3E}">
        <p14:creationId xmlns:p14="http://schemas.microsoft.com/office/powerpoint/2010/main" val="186161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配置管理工具</a:t>
            </a:r>
            <a:endParaRPr lang="zh-CN" altLang="en-US" b="0" dirty="0"/>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07</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233000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72E5-E665-4BAA-82F3-CCBC120B3F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37B7C4F2-660D-69C7-3A15-2007D13B4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81" y="162560"/>
            <a:ext cx="5108561" cy="6532880"/>
          </a:xfrm>
          <a:prstGeom prst="rect">
            <a:avLst/>
          </a:prstGeom>
        </p:spPr>
      </p:pic>
      <p:sp>
        <p:nvSpPr>
          <p:cNvPr id="6" name="文本框 5">
            <a:extLst>
              <a:ext uri="{FF2B5EF4-FFF2-40B4-BE49-F238E27FC236}">
                <a16:creationId xmlns:a16="http://schemas.microsoft.com/office/drawing/2014/main" id="{ED2E030A-E0B3-80B8-E576-EE32C44ED7F1}"/>
              </a:ext>
            </a:extLst>
          </p:cNvPr>
          <p:cNvSpPr txBox="1"/>
          <p:nvPr/>
        </p:nvSpPr>
        <p:spPr>
          <a:xfrm>
            <a:off x="6096000" y="162560"/>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我们选用的配置管理工具</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Github </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 name="文本框 1">
            <a:extLst>
              <a:ext uri="{FF2B5EF4-FFF2-40B4-BE49-F238E27FC236}">
                <a16:creationId xmlns:a16="http://schemas.microsoft.com/office/drawing/2014/main" id="{8F8C98AE-64F9-4810-88C3-871440760C96}"/>
              </a:ext>
            </a:extLst>
          </p:cNvPr>
          <p:cNvSpPr txBox="1"/>
          <p:nvPr/>
        </p:nvSpPr>
        <p:spPr>
          <a:xfrm>
            <a:off x="6222670" y="2185060"/>
            <a:ext cx="5108561"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7.</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是否采用了配置管理工具进行文档的版本管理？效果如何</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采用了</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github</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desktop</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作为配置管理工具，有</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Main</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分支和小组成员的各个分支，上传文档也较为方便，效果还行。</a:t>
            </a:r>
          </a:p>
        </p:txBody>
      </p:sp>
    </p:spTree>
    <p:extLst>
      <p:ext uri="{BB962C8B-B14F-4D97-AF65-F5344CB8AC3E}">
        <p14:creationId xmlns:p14="http://schemas.microsoft.com/office/powerpoint/2010/main" val="104684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文档更新</a:t>
            </a:r>
            <a:endParaRPr lang="zh-CN" altLang="en-US" b="0" dirty="0"/>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08</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730999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d695eabe-e7e0-4a7a-aefc-ee082644e9e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0" y="-1"/>
            <a:ext cx="11808520" cy="6143626"/>
            <a:chOff x="0" y="-1"/>
            <a:chExt cx="11808520" cy="6143626"/>
          </a:xfrm>
        </p:grpSpPr>
        <p:cxnSp>
          <p:nvCxnSpPr>
            <p:cNvPr id="9" name="直接连接符 8"/>
            <p:cNvCxnSpPr>
              <a:stCxn id="15" idx="2"/>
            </p:cNvCxnSpPr>
            <p:nvPr/>
          </p:nvCxnSpPr>
          <p:spPr>
            <a:xfrm>
              <a:off x="813941" y="6143625"/>
              <a:ext cx="1070654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19" idx="2"/>
            </p:cNvCxnSpPr>
            <p:nvPr/>
          </p:nvCxnSpPr>
          <p:spPr>
            <a:xfrm>
              <a:off x="2580821" y="4823996"/>
              <a:ext cx="8939667" cy="4"/>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17" idx="2"/>
            </p:cNvCxnSpPr>
            <p:nvPr/>
          </p:nvCxnSpPr>
          <p:spPr>
            <a:xfrm>
              <a:off x="4347701" y="3293997"/>
              <a:ext cx="7172787"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5" name="ïṧḷiḓè"/>
            <p:cNvSpPr/>
            <p:nvPr/>
          </p:nvSpPr>
          <p:spPr bwMode="auto">
            <a:xfrm>
              <a:off x="669925" y="0"/>
              <a:ext cx="288032" cy="6143625"/>
            </a:xfrm>
            <a:prstGeom prst="rect">
              <a:avLst/>
            </a:prstGeom>
            <a:solidFill>
              <a:schemeClr val="accent1"/>
            </a:solidFill>
            <a:ln w="19050">
              <a:noFill/>
              <a:round/>
            </a:ln>
          </p:spPr>
          <p:txBody>
            <a:bodyPr anchor="ctr"/>
            <a:lstStyle/>
            <a:p>
              <a:pPr algn="ctr"/>
              <a:endParaRPr/>
            </a:p>
          </p:txBody>
        </p:sp>
        <p:sp>
          <p:nvSpPr>
            <p:cNvPr id="17" name="íṡḷîḋe"/>
            <p:cNvSpPr/>
            <p:nvPr/>
          </p:nvSpPr>
          <p:spPr bwMode="auto">
            <a:xfrm>
              <a:off x="4203685" y="-1"/>
              <a:ext cx="288032" cy="3293998"/>
            </a:xfrm>
            <a:prstGeom prst="rect">
              <a:avLst/>
            </a:prstGeom>
            <a:solidFill>
              <a:schemeClr val="accent1"/>
            </a:solidFill>
            <a:ln w="19050">
              <a:noFill/>
              <a:round/>
            </a:ln>
          </p:spPr>
          <p:txBody>
            <a:bodyPr anchor="ctr"/>
            <a:lstStyle/>
            <a:p>
              <a:pPr algn="ctr"/>
              <a:endParaRPr/>
            </a:p>
          </p:txBody>
        </p:sp>
        <p:sp>
          <p:nvSpPr>
            <p:cNvPr id="19" name="îṩļîḓe"/>
            <p:cNvSpPr/>
            <p:nvPr/>
          </p:nvSpPr>
          <p:spPr bwMode="auto">
            <a:xfrm>
              <a:off x="2436805" y="-1"/>
              <a:ext cx="288032" cy="4823997"/>
            </a:xfrm>
            <a:prstGeom prst="rect">
              <a:avLst/>
            </a:prstGeom>
            <a:solidFill>
              <a:schemeClr val="accent1"/>
            </a:solidFill>
            <a:ln w="19050">
              <a:noFill/>
              <a:round/>
            </a:ln>
          </p:spPr>
          <p:txBody>
            <a:bodyPr anchor="ctr"/>
            <a:lstStyle/>
            <a:p>
              <a:pPr algn="ctr"/>
              <a:endParaRPr/>
            </a:p>
          </p:txBody>
        </p:sp>
        <p:sp>
          <p:nvSpPr>
            <p:cNvPr id="21" name="iSľíďe"/>
            <p:cNvSpPr/>
            <p:nvPr/>
          </p:nvSpPr>
          <p:spPr bwMode="auto">
            <a:xfrm>
              <a:off x="0" y="1086524"/>
              <a:ext cx="11520488" cy="456526"/>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b"/>
            <a:lstStyle/>
            <a:p>
              <a:pPr algn="r"/>
              <a:r>
                <a:rPr lang="en-US" altLang="zh-CN" b="1" dirty="0"/>
                <a:t>CONTENTS</a:t>
              </a:r>
            </a:p>
          </p:txBody>
        </p:sp>
        <p:sp>
          <p:nvSpPr>
            <p:cNvPr id="27" name="îşļïḑè"/>
            <p:cNvSpPr/>
            <p:nvPr/>
          </p:nvSpPr>
          <p:spPr>
            <a:xfrm>
              <a:off x="5064350" y="1166300"/>
              <a:ext cx="333582" cy="316024"/>
            </a:xfrm>
            <a:prstGeom prst="rect">
              <a:avLst/>
            </a:prstGeom>
          </p:spPr>
          <p:txBody>
            <a:bodyPr wrap="none">
              <a:prstTxWarp prst="textPlain">
                <a:avLst/>
              </a:prstTxWarp>
              <a:spAutoFit/>
            </a:bodyPr>
            <a:lstStyle/>
            <a:p>
              <a:pPr algn="ctr"/>
              <a:endParaRPr lang="en-US" altLang="zh-CN" b="1" dirty="0">
                <a:solidFill>
                  <a:schemeClr val="tx2"/>
                </a:solidFill>
              </a:endParaRPr>
            </a:p>
          </p:txBody>
        </p:sp>
        <p:grpSp>
          <p:nvGrpSpPr>
            <p:cNvPr id="28" name="îṩliḓê"/>
            <p:cNvGrpSpPr/>
            <p:nvPr/>
          </p:nvGrpSpPr>
          <p:grpSpPr>
            <a:xfrm>
              <a:off x="11520488" y="-1"/>
              <a:ext cx="288032" cy="1543051"/>
              <a:chOff x="11045915" y="-1"/>
              <a:chExt cx="288032" cy="1998078"/>
            </a:xfrm>
          </p:grpSpPr>
          <p:sp>
            <p:nvSpPr>
              <p:cNvPr id="36" name="isḻíďè"/>
              <p:cNvSpPr/>
              <p:nvPr/>
            </p:nvSpPr>
            <p:spPr bwMode="auto">
              <a:xfrm>
                <a:off x="11045915" y="-1"/>
                <a:ext cx="288032" cy="1485401"/>
              </a:xfrm>
              <a:prstGeom prst="rect">
                <a:avLst/>
              </a:prstGeom>
              <a:solidFill>
                <a:schemeClr val="bg1">
                  <a:lumMod val="85000"/>
                </a:schemeClr>
              </a:solidFill>
              <a:ln w="19050">
                <a:noFill/>
                <a:round/>
              </a:ln>
            </p:spPr>
            <p:txBody>
              <a:bodyPr anchor="ctr"/>
              <a:lstStyle/>
              <a:p>
                <a:pPr algn="ctr"/>
                <a:endParaRPr dirty="0"/>
              </a:p>
            </p:txBody>
          </p:sp>
          <p:sp>
            <p:nvSpPr>
              <p:cNvPr id="37" name="ïṡ1iḍê"/>
              <p:cNvSpPr/>
              <p:nvPr/>
            </p:nvSpPr>
            <p:spPr bwMode="auto">
              <a:xfrm>
                <a:off x="11045915" y="1485400"/>
                <a:ext cx="288032" cy="512677"/>
              </a:xfrm>
              <a:prstGeom prst="rect">
                <a:avLst/>
              </a:prstGeom>
              <a:solidFill>
                <a:schemeClr val="accent1"/>
              </a:solidFill>
              <a:ln w="19050">
                <a:noFill/>
                <a:round/>
              </a:ln>
            </p:spPr>
            <p:txBody>
              <a:bodyPr anchor="ctr"/>
              <a:lstStyle/>
              <a:p>
                <a:pPr algn="ctr"/>
                <a:endParaRPr/>
              </a:p>
            </p:txBody>
          </p:sp>
        </p:grpSp>
        <p:cxnSp>
          <p:nvCxnSpPr>
            <p:cNvPr id="29" name="直接连接符 28"/>
            <p:cNvCxnSpPr/>
            <p:nvPr/>
          </p:nvCxnSpPr>
          <p:spPr>
            <a:xfrm>
              <a:off x="5375156" y="1552576"/>
              <a:ext cx="6145332"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0" name="íśļiḓè"/>
            <p:cNvSpPr/>
            <p:nvPr/>
          </p:nvSpPr>
          <p:spPr>
            <a:xfrm>
              <a:off x="5378538" y="5687099"/>
              <a:ext cx="6141950" cy="456526"/>
            </a:xfrm>
            <a:prstGeom prst="snip2SameRect">
              <a:avLst>
                <a:gd name="adj1" fmla="val 0"/>
                <a:gd name="adj2" fmla="val 0"/>
              </a:avLst>
            </a:prstGeom>
            <a:ln>
              <a:noFill/>
            </a:ln>
          </p:spPr>
          <p:txBody>
            <a:bodyPr wrap="square" lIns="91440" tIns="45720" rIns="91440" bIns="45720" anchor="b">
              <a:noAutofit/>
            </a:bodyPr>
            <a:lstStyle/>
            <a:p>
              <a:pPr algn="r">
                <a:spcBef>
                  <a:spcPct val="0"/>
                </a:spcBef>
              </a:pPr>
              <a:r>
                <a:rPr lang="zh-CN" altLang="en-US" sz="1400" dirty="0"/>
                <a:t>组内总结自评审</a:t>
              </a:r>
              <a:endParaRPr lang="en-US" altLang="zh-CN" sz="1400" dirty="0"/>
            </a:p>
          </p:txBody>
        </p:sp>
        <p:sp>
          <p:nvSpPr>
            <p:cNvPr id="32" name="ísḻiḑê"/>
            <p:cNvSpPr/>
            <p:nvPr/>
          </p:nvSpPr>
          <p:spPr>
            <a:xfrm>
              <a:off x="5378538" y="4373379"/>
              <a:ext cx="6141950" cy="456526"/>
            </a:xfrm>
            <a:prstGeom prst="snip2SameRect">
              <a:avLst>
                <a:gd name="adj1" fmla="val 0"/>
                <a:gd name="adj2" fmla="val 0"/>
              </a:avLst>
            </a:prstGeom>
            <a:ln>
              <a:noFill/>
            </a:ln>
          </p:spPr>
          <p:txBody>
            <a:bodyPr wrap="square" lIns="91440" tIns="45720" rIns="91440" bIns="45720" anchor="b">
              <a:noAutofit/>
            </a:bodyPr>
            <a:lstStyle/>
            <a:p>
              <a:pPr algn="r">
                <a:spcBef>
                  <a:spcPct val="0"/>
                </a:spcBef>
              </a:pPr>
              <a:r>
                <a:rPr lang="zh-CN" altLang="en-US" sz="1400" dirty="0"/>
                <a:t>参考资料</a:t>
              </a:r>
              <a:endParaRPr lang="en-US" altLang="zh-CN" sz="1400" dirty="0"/>
            </a:p>
          </p:txBody>
        </p:sp>
        <p:sp>
          <p:nvSpPr>
            <p:cNvPr id="34" name="íśļíḍé"/>
            <p:cNvSpPr/>
            <p:nvPr/>
          </p:nvSpPr>
          <p:spPr>
            <a:xfrm>
              <a:off x="5378538" y="2851934"/>
              <a:ext cx="6141950" cy="456526"/>
            </a:xfrm>
            <a:prstGeom prst="snip2SameRect">
              <a:avLst>
                <a:gd name="adj1" fmla="val 0"/>
                <a:gd name="adj2" fmla="val 0"/>
              </a:avLst>
            </a:prstGeom>
            <a:ln>
              <a:noFill/>
            </a:ln>
          </p:spPr>
          <p:txBody>
            <a:bodyPr wrap="square" lIns="91440" tIns="45720" rIns="91440" bIns="45720" anchor="b">
              <a:noAutofit/>
            </a:bodyPr>
            <a:lstStyle/>
            <a:p>
              <a:pPr algn="r">
                <a:spcBef>
                  <a:spcPct val="0"/>
                </a:spcBef>
              </a:pPr>
              <a:r>
                <a:rPr lang="zh-CN" altLang="en-US" sz="1400" dirty="0"/>
                <a:t>评审条目</a:t>
              </a:r>
              <a:endParaRPr lang="en-US" altLang="zh-CN" sz="1400" dirty="0"/>
            </a:p>
          </p:txBody>
        </p:sp>
      </p:grpSp>
      <p:sp>
        <p:nvSpPr>
          <p:cNvPr id="38" name="文本框 37">
            <a:extLst>
              <a:ext uri="{FF2B5EF4-FFF2-40B4-BE49-F238E27FC236}">
                <a16:creationId xmlns:a16="http://schemas.microsoft.com/office/drawing/2014/main" id="{3FE1D128-A043-2E96-D6CF-59F6CE74C4A0}"/>
              </a:ext>
            </a:extLst>
          </p:cNvPr>
          <p:cNvSpPr txBox="1"/>
          <p:nvPr/>
        </p:nvSpPr>
        <p:spPr>
          <a:xfrm>
            <a:off x="4069630" y="970031"/>
            <a:ext cx="708404" cy="584775"/>
          </a:xfrm>
          <a:prstGeom prst="rect">
            <a:avLst/>
          </a:prstGeom>
          <a:noFill/>
        </p:spPr>
        <p:txBody>
          <a:bodyPr wrap="square">
            <a:spAutoFit/>
          </a:bodyPr>
          <a:lstStyle/>
          <a:p>
            <a:r>
              <a:rPr lang="zh-CN" altLang="en-US" sz="3200" dirty="0"/>
              <a:t>一</a:t>
            </a:r>
          </a:p>
        </p:txBody>
      </p:sp>
      <p:sp>
        <p:nvSpPr>
          <p:cNvPr id="39" name="文本框 38">
            <a:extLst>
              <a:ext uri="{FF2B5EF4-FFF2-40B4-BE49-F238E27FC236}">
                <a16:creationId xmlns:a16="http://schemas.microsoft.com/office/drawing/2014/main" id="{75B1FB24-2267-EEEC-D076-A9061AAA712D}"/>
              </a:ext>
            </a:extLst>
          </p:cNvPr>
          <p:cNvSpPr txBox="1"/>
          <p:nvPr/>
        </p:nvSpPr>
        <p:spPr>
          <a:xfrm>
            <a:off x="2275033" y="1031924"/>
            <a:ext cx="708404" cy="584775"/>
          </a:xfrm>
          <a:prstGeom prst="rect">
            <a:avLst/>
          </a:prstGeom>
          <a:noFill/>
        </p:spPr>
        <p:txBody>
          <a:bodyPr wrap="square">
            <a:spAutoFit/>
          </a:bodyPr>
          <a:lstStyle/>
          <a:p>
            <a:r>
              <a:rPr lang="zh-CN" altLang="en-US" sz="3200" dirty="0"/>
              <a:t>二</a:t>
            </a:r>
          </a:p>
        </p:txBody>
      </p:sp>
      <p:sp>
        <p:nvSpPr>
          <p:cNvPr id="40" name="文本框 39">
            <a:extLst>
              <a:ext uri="{FF2B5EF4-FFF2-40B4-BE49-F238E27FC236}">
                <a16:creationId xmlns:a16="http://schemas.microsoft.com/office/drawing/2014/main" id="{F14F0A0E-139A-DD29-A763-0C0A39D6E604}"/>
              </a:ext>
            </a:extLst>
          </p:cNvPr>
          <p:cNvSpPr txBox="1"/>
          <p:nvPr/>
        </p:nvSpPr>
        <p:spPr>
          <a:xfrm>
            <a:off x="530787" y="1031924"/>
            <a:ext cx="708404" cy="584775"/>
          </a:xfrm>
          <a:prstGeom prst="rect">
            <a:avLst/>
          </a:prstGeom>
          <a:noFill/>
        </p:spPr>
        <p:txBody>
          <a:bodyPr wrap="square">
            <a:spAutoFit/>
          </a:bodyPr>
          <a:lstStyle/>
          <a:p>
            <a:r>
              <a:rPr lang="zh-CN" altLang="en-US" sz="3200" dirty="0"/>
              <a:t>三</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DE0746E-9313-47D0-9B29-E2360F6B8172}"/>
              </a:ext>
            </a:extLst>
          </p:cNvPr>
          <p:cNvSpPr txBox="1"/>
          <p:nvPr/>
        </p:nvSpPr>
        <p:spPr>
          <a:xfrm>
            <a:off x="391885" y="659081"/>
            <a:ext cx="521326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8.</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是否及时根据项目的进展情况，进行相关文档的更新？并能追溯相关历史信息？</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自评：较为及时的更新了文档，能追溯相关历史信息</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4" name="图片 3">
            <a:extLst>
              <a:ext uri="{FF2B5EF4-FFF2-40B4-BE49-F238E27FC236}">
                <a16:creationId xmlns:a16="http://schemas.microsoft.com/office/drawing/2014/main" id="{FE14CA70-8DBD-44A2-9EAC-871C9FFE4F66}"/>
              </a:ext>
            </a:extLst>
          </p:cNvPr>
          <p:cNvPicPr>
            <a:picLocks noChangeAspect="1"/>
          </p:cNvPicPr>
          <p:nvPr/>
        </p:nvPicPr>
        <p:blipFill>
          <a:blip r:embed="rId2"/>
          <a:stretch>
            <a:fillRect/>
          </a:stretch>
        </p:blipFill>
        <p:spPr>
          <a:xfrm>
            <a:off x="6291015" y="752475"/>
            <a:ext cx="5286375" cy="5353050"/>
          </a:xfrm>
          <a:prstGeom prst="rect">
            <a:avLst/>
          </a:prstGeom>
        </p:spPr>
      </p:pic>
      <p:sp>
        <p:nvSpPr>
          <p:cNvPr id="5" name="文本框 4">
            <a:extLst>
              <a:ext uri="{FF2B5EF4-FFF2-40B4-BE49-F238E27FC236}">
                <a16:creationId xmlns:a16="http://schemas.microsoft.com/office/drawing/2014/main" id="{4C4CEF04-7620-4963-8A3E-B21B16A7C924}"/>
              </a:ext>
            </a:extLst>
          </p:cNvPr>
          <p:cNvSpPr txBox="1"/>
          <p:nvPr/>
        </p:nvSpPr>
        <p:spPr>
          <a:xfrm>
            <a:off x="6638306" y="106878"/>
            <a:ext cx="30044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Gethub</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 desktop</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文档跟新</a:t>
            </a:r>
          </a:p>
        </p:txBody>
      </p:sp>
    </p:spTree>
    <p:extLst>
      <p:ext uri="{BB962C8B-B14F-4D97-AF65-F5344CB8AC3E}">
        <p14:creationId xmlns:p14="http://schemas.microsoft.com/office/powerpoint/2010/main" val="2407703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需求项目计划的 </a:t>
            </a:r>
            <a:r>
              <a:rPr lang="en-US" altLang="zh-CN" dirty="0"/>
              <a:t>WBS</a:t>
            </a:r>
            <a:endParaRPr lang="zh-CN" altLang="en-US" b="0" dirty="0"/>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09</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2684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72E5-E665-4BAA-82F3-CCBC120B3F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C827C039-E13F-4325-99E3-86C165450BD4}"/>
              </a:ext>
            </a:extLst>
          </p:cNvPr>
          <p:cNvPicPr>
            <a:picLocks noChangeAspect="1"/>
          </p:cNvPicPr>
          <p:nvPr/>
        </p:nvPicPr>
        <p:blipFill>
          <a:blip r:embed="rId2"/>
          <a:stretch>
            <a:fillRect/>
          </a:stretch>
        </p:blipFill>
        <p:spPr>
          <a:xfrm>
            <a:off x="2970969" y="1643578"/>
            <a:ext cx="9544975" cy="3563751"/>
          </a:xfrm>
          <a:prstGeom prst="rect">
            <a:avLst/>
          </a:prstGeom>
        </p:spPr>
      </p:pic>
      <p:pic>
        <p:nvPicPr>
          <p:cNvPr id="7" name="图片 6">
            <a:extLst>
              <a:ext uri="{FF2B5EF4-FFF2-40B4-BE49-F238E27FC236}">
                <a16:creationId xmlns:a16="http://schemas.microsoft.com/office/drawing/2014/main" id="{6F2E9AF1-AFDD-41E0-BBC6-7D39C5F766A5}"/>
              </a:ext>
            </a:extLst>
          </p:cNvPr>
          <p:cNvPicPr>
            <a:picLocks noChangeAspect="1"/>
          </p:cNvPicPr>
          <p:nvPr/>
        </p:nvPicPr>
        <p:blipFill>
          <a:blip r:embed="rId3"/>
          <a:stretch>
            <a:fillRect/>
          </a:stretch>
        </p:blipFill>
        <p:spPr>
          <a:xfrm>
            <a:off x="480178" y="1643578"/>
            <a:ext cx="3025181" cy="3118881"/>
          </a:xfrm>
          <a:prstGeom prst="rect">
            <a:avLst/>
          </a:prstGeom>
        </p:spPr>
      </p:pic>
      <p:sp>
        <p:nvSpPr>
          <p:cNvPr id="6" name="文本框 5">
            <a:extLst>
              <a:ext uri="{FF2B5EF4-FFF2-40B4-BE49-F238E27FC236}">
                <a16:creationId xmlns:a16="http://schemas.microsoft.com/office/drawing/2014/main" id="{430F1045-6B19-4A26-84CF-3F958440439B}"/>
              </a:ext>
            </a:extLst>
          </p:cNvPr>
          <p:cNvSpPr txBox="1"/>
          <p:nvPr/>
        </p:nvSpPr>
        <p:spPr>
          <a:xfrm>
            <a:off x="694707" y="0"/>
            <a:ext cx="6258296"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9.</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需求项目计划的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WBS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结构是否合理？是否涵盖项目的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5</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个阶段、需求工程的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个阶段？</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a:t>
            </a:r>
            <a:r>
              <a:rPr kumimoji="0" lang="en-US" altLang="zh-CN" sz="1800" b="0" i="0" u="none" strike="noStrike" kern="1200" cap="none" spc="0" normalizeH="0" baseline="0" noProof="0" dirty="0" err="1">
                <a:ln>
                  <a:noFill/>
                </a:ln>
                <a:solidFill>
                  <a:srgbClr val="000000"/>
                </a:solidFill>
                <a:effectLst/>
                <a:uLnTx/>
                <a:uFillTx/>
                <a:latin typeface="Arial"/>
                <a:ea typeface="微软雅黑"/>
                <a:cs typeface="+mn-cs"/>
              </a:rPr>
              <a:t>wbs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结构一般，涵盖了项目的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5</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个阶段、需求工程的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个阶段</a:t>
            </a:r>
          </a:p>
        </p:txBody>
      </p:sp>
    </p:spTree>
    <p:extLst>
      <p:ext uri="{BB962C8B-B14F-4D97-AF65-F5344CB8AC3E}">
        <p14:creationId xmlns:p14="http://schemas.microsoft.com/office/powerpoint/2010/main" val="4041258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9E46F0-4FAA-45ED-B5C4-D1B2911E5C43}"/>
              </a:ext>
            </a:extLst>
          </p:cNvPr>
          <p:cNvPicPr>
            <a:picLocks noChangeAspect="1"/>
          </p:cNvPicPr>
          <p:nvPr/>
        </p:nvPicPr>
        <p:blipFill>
          <a:blip r:embed="rId2"/>
          <a:stretch>
            <a:fillRect/>
          </a:stretch>
        </p:blipFill>
        <p:spPr>
          <a:xfrm>
            <a:off x="554753" y="2614919"/>
            <a:ext cx="11129247" cy="2351469"/>
          </a:xfrm>
          <a:prstGeom prst="rect">
            <a:avLst/>
          </a:prstGeom>
        </p:spPr>
      </p:pic>
    </p:spTree>
    <p:extLst>
      <p:ext uri="{BB962C8B-B14F-4D97-AF65-F5344CB8AC3E}">
        <p14:creationId xmlns:p14="http://schemas.microsoft.com/office/powerpoint/2010/main" val="4243193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4C0078-C9DC-4253-A974-F578AE578BDD}"/>
              </a:ext>
            </a:extLst>
          </p:cNvPr>
          <p:cNvPicPr>
            <a:picLocks noChangeAspect="1"/>
          </p:cNvPicPr>
          <p:nvPr/>
        </p:nvPicPr>
        <p:blipFill>
          <a:blip r:embed="rId2"/>
          <a:stretch>
            <a:fillRect/>
          </a:stretch>
        </p:blipFill>
        <p:spPr>
          <a:xfrm>
            <a:off x="3074317" y="1068510"/>
            <a:ext cx="7229475" cy="5172075"/>
          </a:xfrm>
          <a:prstGeom prst="rect">
            <a:avLst/>
          </a:prstGeom>
        </p:spPr>
      </p:pic>
    </p:spTree>
    <p:extLst>
      <p:ext uri="{BB962C8B-B14F-4D97-AF65-F5344CB8AC3E}">
        <p14:creationId xmlns:p14="http://schemas.microsoft.com/office/powerpoint/2010/main" val="3411524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组员任务分配</a:t>
            </a:r>
            <a:endParaRPr lang="zh-CN" altLang="en-US" b="0" dirty="0"/>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7589"/>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Arial"/>
                <a:ea typeface="微软雅黑"/>
                <a:cs typeface="+mn-cs"/>
              </a:rPr>
              <a:t>10</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777715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72E5-E665-4BAA-82F3-CCBC120B3F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F3EF41A0-77E0-D524-AEB3-368AD9090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7012" y="365746"/>
            <a:ext cx="6945019" cy="2642942"/>
          </a:xfrm>
          <a:prstGeom prst="rect">
            <a:avLst/>
          </a:prstGeom>
        </p:spPr>
      </p:pic>
      <p:sp>
        <p:nvSpPr>
          <p:cNvPr id="2" name="文本框 1">
            <a:extLst>
              <a:ext uri="{FF2B5EF4-FFF2-40B4-BE49-F238E27FC236}">
                <a16:creationId xmlns:a16="http://schemas.microsoft.com/office/drawing/2014/main" id="{39076EDF-4C93-4CBC-93FA-D798D50A819F}"/>
              </a:ext>
            </a:extLst>
          </p:cNvPr>
          <p:cNvSpPr txBox="1"/>
          <p:nvPr/>
        </p:nvSpPr>
        <p:spPr>
          <a:xfrm>
            <a:off x="593766" y="486888"/>
            <a:ext cx="390698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10.</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需求计划中是否明确的给每个组员分配了任务？分配是否合理？</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自评：一般，给小组成员都分配了任务，分配较为合理。</a:t>
            </a:r>
          </a:p>
        </p:txBody>
      </p:sp>
      <p:pic>
        <p:nvPicPr>
          <p:cNvPr id="6" name="图片 5">
            <a:extLst>
              <a:ext uri="{FF2B5EF4-FFF2-40B4-BE49-F238E27FC236}">
                <a16:creationId xmlns:a16="http://schemas.microsoft.com/office/drawing/2014/main" id="{45F8EDE2-4594-4A65-996E-D52A74685AB1}"/>
              </a:ext>
            </a:extLst>
          </p:cNvPr>
          <p:cNvPicPr>
            <a:picLocks noChangeAspect="1"/>
          </p:cNvPicPr>
          <p:nvPr/>
        </p:nvPicPr>
        <p:blipFill>
          <a:blip r:embed="rId3"/>
          <a:stretch>
            <a:fillRect/>
          </a:stretch>
        </p:blipFill>
        <p:spPr>
          <a:xfrm>
            <a:off x="964004" y="3565937"/>
            <a:ext cx="8743950" cy="2457450"/>
          </a:xfrm>
          <a:prstGeom prst="rect">
            <a:avLst/>
          </a:prstGeom>
        </p:spPr>
      </p:pic>
    </p:spTree>
    <p:extLst>
      <p:ext uri="{BB962C8B-B14F-4D97-AF65-F5344CB8AC3E}">
        <p14:creationId xmlns:p14="http://schemas.microsoft.com/office/powerpoint/2010/main" val="2810557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dirty="0"/>
              <a:t>Gant</a:t>
            </a:r>
            <a:r>
              <a:rPr lang="zh-CN" altLang="en-US" dirty="0"/>
              <a:t>图</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11</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512992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6" name="文本框 5"/>
          <p:cNvSpPr txBox="1"/>
          <p:nvPr/>
        </p:nvSpPr>
        <p:spPr>
          <a:xfrm>
            <a:off x="411480" y="347395"/>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11.</a:t>
            </a:r>
            <a:r>
              <a:rPr kumimoji="0" lang="zh-CN"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是否采用了</a:t>
            </a:r>
            <a:r>
              <a:rPr kumimoji="0" lang="en-US"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Project</a:t>
            </a:r>
            <a:r>
              <a:rPr kumimoji="0" lang="zh-CN"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工具绘制了</a:t>
            </a:r>
            <a:r>
              <a:rPr kumimoji="0" lang="en-US"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GANTT</a:t>
            </a:r>
            <a:r>
              <a:rPr kumimoji="0" lang="zh-CN"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图？是否准确？在相应的网络图中，是否明确了里程碑？</a:t>
            </a:r>
            <a:endParaRPr kumimoji="0" lang="zh-CN" altLang="en-US" sz="1800" b="0" i="0" u="none" strike="noStrike" kern="1200" cap="none" spc="0" normalizeH="0" baseline="0" noProof="0" dirty="0">
              <a:ln>
                <a:noFill/>
              </a:ln>
              <a:solidFill>
                <a:srgbClr val="525863"/>
              </a:solidFill>
              <a:effectLst/>
              <a:uLnTx/>
              <a:uFillTx/>
              <a:latin typeface="Arial"/>
              <a:ea typeface="微软雅黑"/>
              <a:cs typeface="+mn-cs"/>
            </a:endParaRPr>
          </a:p>
        </p:txBody>
      </p:sp>
      <p:sp>
        <p:nvSpPr>
          <p:cNvPr id="8" name="文本框 7"/>
          <p:cNvSpPr txBox="1"/>
          <p:nvPr/>
        </p:nvSpPr>
        <p:spPr>
          <a:xfrm>
            <a:off x="5867400" y="932795"/>
            <a:ext cx="6096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effectLst/>
                <a:uLnTx/>
                <a:uFillTx/>
                <a:latin typeface="Arial"/>
                <a:ea typeface="微软雅黑"/>
                <a:cs typeface="+mn-cs"/>
              </a:rPr>
              <a:t>项目开始到结尾均有准确的甘特图时间安排绘制，并将每个子任务精确到每天与个人</a:t>
            </a:r>
            <a:endParaRPr kumimoji="0" lang="en-US" altLang="zh-CN" sz="1800" b="0" i="0" u="none" strike="noStrike" kern="1200" cap="none" spc="0" normalizeH="0" baseline="0" noProof="0" dirty="0">
              <a:ln>
                <a:noFill/>
              </a:ln>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effectLst/>
                <a:uLnTx/>
                <a:uFillTx/>
                <a:latin typeface="Arial"/>
                <a:ea typeface="微软雅黑"/>
                <a:cs typeface="+mn-cs"/>
              </a:rPr>
              <a:t>在甘特图中明确了里程碑</a:t>
            </a:r>
          </a:p>
        </p:txBody>
      </p:sp>
      <p:sp>
        <p:nvSpPr>
          <p:cNvPr id="10" name="文本框 9"/>
          <p:cNvSpPr txBox="1"/>
          <p:nvPr/>
        </p:nvSpPr>
        <p:spPr>
          <a:xfrm>
            <a:off x="411480" y="1115878"/>
            <a:ext cx="6096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条目</a:t>
            </a:r>
            <a:r>
              <a:rPr kumimoji="0" lang="en-US"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11</a:t>
            </a:r>
            <a:r>
              <a:rPr kumimoji="0" lang="zh-CN" altLang="en-US"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使用</a:t>
            </a:r>
            <a:r>
              <a:rPr kumimoji="0" lang="en-US"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Project</a:t>
            </a:r>
            <a:r>
              <a:rPr kumimoji="0" lang="zh-CN" altLang="en-US"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绘制甘特图。</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rPr>
              <a:t>网络图中明确了里程碑。</a:t>
            </a:r>
          </a:p>
        </p:txBody>
      </p:sp>
      <p:pic>
        <p:nvPicPr>
          <p:cNvPr id="3" name="图片 2">
            <a:extLst>
              <a:ext uri="{FF2B5EF4-FFF2-40B4-BE49-F238E27FC236}">
                <a16:creationId xmlns:a16="http://schemas.microsoft.com/office/drawing/2014/main" id="{520596E4-1DC4-562B-5705-6EB0AB89A7BF}"/>
              </a:ext>
            </a:extLst>
          </p:cNvPr>
          <p:cNvPicPr>
            <a:picLocks noChangeAspect="1"/>
          </p:cNvPicPr>
          <p:nvPr/>
        </p:nvPicPr>
        <p:blipFill>
          <a:blip r:embed="rId2"/>
          <a:stretch>
            <a:fillRect/>
          </a:stretch>
        </p:blipFill>
        <p:spPr>
          <a:xfrm>
            <a:off x="6770769" y="1874332"/>
            <a:ext cx="4929342" cy="4215950"/>
          </a:xfrm>
          <a:prstGeom prst="rect">
            <a:avLst/>
          </a:prstGeom>
        </p:spPr>
      </p:pic>
      <p:pic>
        <p:nvPicPr>
          <p:cNvPr id="7" name="图片 6">
            <a:extLst>
              <a:ext uri="{FF2B5EF4-FFF2-40B4-BE49-F238E27FC236}">
                <a16:creationId xmlns:a16="http://schemas.microsoft.com/office/drawing/2014/main" id="{F5E3C3C7-D334-7A87-1E86-80D17A4CB343}"/>
              </a:ext>
            </a:extLst>
          </p:cNvPr>
          <p:cNvPicPr>
            <a:picLocks noChangeAspect="1"/>
          </p:cNvPicPr>
          <p:nvPr/>
        </p:nvPicPr>
        <p:blipFill>
          <a:blip r:embed="rId3"/>
          <a:stretch>
            <a:fillRect/>
          </a:stretch>
        </p:blipFill>
        <p:spPr>
          <a:xfrm>
            <a:off x="313552" y="2161360"/>
            <a:ext cx="5164321" cy="40743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项目子计划</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12</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32566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03343" y="2288113"/>
            <a:ext cx="7374981" cy="625637"/>
          </a:xfrm>
        </p:spPr>
        <p:txBody>
          <a:bodyPr>
            <a:normAutofit/>
          </a:bodyPr>
          <a:lstStyle/>
          <a:p>
            <a:r>
              <a:rPr lang="zh-CN" altLang="en-US" dirty="0"/>
              <a:t>评审条目</a:t>
            </a:r>
            <a:endParaRPr lang="zh-CN" altLang="en-US" b="0" dirty="0"/>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FFFFFF"/>
                </a:solidFill>
                <a:effectLst/>
                <a:uLnTx/>
                <a:uFillTx/>
                <a:latin typeface="Arial"/>
                <a:ea typeface="微软雅黑"/>
                <a:cs typeface="+mn-cs"/>
              </a:rPr>
              <a:t>一</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858680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18" y="151500"/>
            <a:ext cx="6066700" cy="3181221"/>
          </a:xfrm>
          <a:prstGeom prst="rect">
            <a:avLst/>
          </a:prstGeom>
        </p:spPr>
      </p:pic>
      <p:sp>
        <p:nvSpPr>
          <p:cNvPr id="6" name="文本框 5"/>
          <p:cNvSpPr txBox="1"/>
          <p:nvPr/>
        </p:nvSpPr>
        <p:spPr>
          <a:xfrm>
            <a:off x="2065020" y="352528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成本管理计划</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950" y="2095500"/>
            <a:ext cx="5706110" cy="3168650"/>
          </a:xfrm>
          <a:prstGeom prst="rect">
            <a:avLst/>
          </a:prstGeom>
        </p:spPr>
      </p:pic>
      <p:sp>
        <p:nvSpPr>
          <p:cNvPr id="11" name="文本框 10"/>
          <p:cNvSpPr txBox="1"/>
          <p:nvPr/>
        </p:nvSpPr>
        <p:spPr>
          <a:xfrm>
            <a:off x="8862060" y="5405571"/>
            <a:ext cx="69037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风险管理计划</a:t>
            </a:r>
          </a:p>
        </p:txBody>
      </p:sp>
      <p:sp>
        <p:nvSpPr>
          <p:cNvPr id="10" name="文本框 9"/>
          <p:cNvSpPr txBox="1"/>
          <p:nvPr/>
        </p:nvSpPr>
        <p:spPr>
          <a:xfrm>
            <a:off x="6330315" y="173990"/>
            <a:ext cx="5610225" cy="6451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rPr>
              <a:t>12.</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rPr>
              <a:t>需求计划中是否包含了项目计划的必要子计划？比如：风险、人力资源、预算等等</a:t>
            </a:r>
          </a:p>
        </p:txBody>
      </p:sp>
      <p:sp>
        <p:nvSpPr>
          <p:cNvPr id="12" name="文本框 11"/>
          <p:cNvSpPr txBox="1"/>
          <p:nvPr/>
        </p:nvSpPr>
        <p:spPr>
          <a:xfrm>
            <a:off x="6330315" y="1047115"/>
            <a:ext cx="5566410" cy="6451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条目12自评：包含了项目计划的必要的子计划，参照PMBOK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计划和资源分配</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13</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670946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6" name="文本框 5"/>
          <p:cNvSpPr txBox="1"/>
          <p:nvPr/>
        </p:nvSpPr>
        <p:spPr>
          <a:xfrm>
            <a:off x="647700" y="271195"/>
            <a:ext cx="6096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525863"/>
                </a:solidFill>
                <a:effectLst/>
                <a:uLnTx/>
                <a:uFillTx/>
                <a:latin typeface="Arial"/>
                <a:ea typeface="微软雅黑"/>
                <a:cs typeface="+mn-cs"/>
              </a:rPr>
              <a:t>13.</a:t>
            </a:r>
            <a:r>
              <a:rPr kumimoji="0" lang="zh-CN" altLang="en-US" sz="1600" b="1" i="0" u="none" strike="noStrike" kern="1200" cap="none" spc="0" normalizeH="0" baseline="0" noProof="0" dirty="0">
                <a:ln>
                  <a:noFill/>
                </a:ln>
                <a:solidFill>
                  <a:srgbClr val="525863"/>
                </a:solidFill>
                <a:effectLst/>
                <a:uLnTx/>
                <a:uFillTx/>
                <a:latin typeface="Arial"/>
                <a:ea typeface="微软雅黑"/>
                <a:cs typeface="+mn-cs"/>
              </a:rPr>
              <a:t>最终的计划中是否存在与实际情况的偏差？是否有资源分配不平均或人员过载的情况？为什么？</a:t>
            </a:r>
          </a:p>
        </p:txBody>
      </p:sp>
      <p:sp>
        <p:nvSpPr>
          <p:cNvPr id="8" name="文本框 7"/>
          <p:cNvSpPr txBox="1"/>
          <p:nvPr/>
        </p:nvSpPr>
        <p:spPr>
          <a:xfrm>
            <a:off x="647700" y="900024"/>
            <a:ext cx="6096000"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effectLst/>
                <a:uLnTx/>
                <a:uFillTx/>
                <a:latin typeface="Arial"/>
                <a:ea typeface="微软雅黑"/>
                <a:cs typeface="+mn-cs"/>
              </a:rPr>
              <a:t>条目</a:t>
            </a:r>
            <a:r>
              <a:rPr kumimoji="0" lang="en-US" altLang="zh-CN" sz="1600" b="1" i="0" u="none" strike="noStrike" kern="1200" cap="none" spc="0" normalizeH="0" baseline="0" noProof="0" dirty="0">
                <a:ln>
                  <a:noFill/>
                </a:ln>
                <a:effectLst/>
                <a:uLnTx/>
                <a:uFillTx/>
                <a:latin typeface="Arial"/>
                <a:ea typeface="微软雅黑"/>
                <a:cs typeface="+mn-cs"/>
              </a:rPr>
              <a:t>13</a:t>
            </a:r>
            <a:r>
              <a:rPr kumimoji="0" lang="zh-CN" altLang="en-US" sz="1600" b="1" i="0" u="none" strike="noStrike" kern="1200" cap="none" spc="0" normalizeH="0" baseline="0" noProof="0" dirty="0">
                <a:ln>
                  <a:noFill/>
                </a:ln>
                <a:effectLst/>
                <a:uLnTx/>
                <a:uFillTx/>
                <a:latin typeface="Arial"/>
                <a:ea typeface="微软雅黑"/>
                <a:cs typeface="+mn-cs"/>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effectLst/>
                <a:uLnTx/>
                <a:uFillTx/>
                <a:latin typeface="Arial"/>
                <a:ea typeface="微软雅黑"/>
                <a:cs typeface="+mn-cs"/>
              </a:rPr>
              <a:t>略有偏差，因为甘特图确实过于灵敏，很多文档一直在进行版本更迭，很难时间不冲突，而且在现实情况中，确实在休息日需要工作，不可能满足甘特图对于工作日和工时的规定。</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effectLst/>
                <a:uLnTx/>
                <a:uFillTx/>
                <a:latin typeface="Arial"/>
                <a:ea typeface="微软雅黑"/>
                <a:cs typeface="+mn-cs"/>
              </a:rPr>
              <a:t>有少量的过载情况。但是整体资源分配比较均匀。每个阶段后都会有根据项目进度与评审反馈进行甘特图的调整</a:t>
            </a:r>
            <a:r>
              <a:rPr kumimoji="0" lang="zh-CN" altLang="en-US" sz="1800" b="1" i="0" u="none" strike="noStrike" kern="1200" cap="none" spc="0" normalizeH="0" baseline="0" noProof="0" dirty="0">
                <a:ln>
                  <a:noFill/>
                </a:ln>
                <a:effectLst/>
                <a:uLnTx/>
                <a:uFillTx/>
                <a:latin typeface="Arial"/>
                <a:ea typeface="微软雅黑"/>
                <a:cs typeface="+mn-cs"/>
              </a:rPr>
              <a:t>。</a:t>
            </a:r>
          </a:p>
        </p:txBody>
      </p:sp>
      <p:pic>
        <p:nvPicPr>
          <p:cNvPr id="11" name="图片 10">
            <a:extLst>
              <a:ext uri="{FF2B5EF4-FFF2-40B4-BE49-F238E27FC236}">
                <a16:creationId xmlns:a16="http://schemas.microsoft.com/office/drawing/2014/main" id="{1C66F591-1F6A-F8D7-F9E2-9345D85509F6}"/>
              </a:ext>
            </a:extLst>
          </p:cNvPr>
          <p:cNvPicPr>
            <a:picLocks noChangeAspect="1"/>
          </p:cNvPicPr>
          <p:nvPr/>
        </p:nvPicPr>
        <p:blipFill>
          <a:blip r:embed="rId2"/>
          <a:stretch>
            <a:fillRect/>
          </a:stretch>
        </p:blipFill>
        <p:spPr>
          <a:xfrm>
            <a:off x="744467" y="2661575"/>
            <a:ext cx="5593048" cy="4038629"/>
          </a:xfrm>
          <a:prstGeom prst="rect">
            <a:avLst/>
          </a:prstGeom>
        </p:spPr>
      </p:pic>
      <p:pic>
        <p:nvPicPr>
          <p:cNvPr id="14" name="图片 13">
            <a:extLst>
              <a:ext uri="{FF2B5EF4-FFF2-40B4-BE49-F238E27FC236}">
                <a16:creationId xmlns:a16="http://schemas.microsoft.com/office/drawing/2014/main" id="{6423AEE9-195D-C307-4452-0FE1D50871F2}"/>
              </a:ext>
            </a:extLst>
          </p:cNvPr>
          <p:cNvPicPr>
            <a:picLocks noChangeAspect="1"/>
          </p:cNvPicPr>
          <p:nvPr/>
        </p:nvPicPr>
        <p:blipFill>
          <a:blip r:embed="rId3"/>
          <a:stretch>
            <a:fillRect/>
          </a:stretch>
        </p:blipFill>
        <p:spPr>
          <a:xfrm>
            <a:off x="6743700" y="340184"/>
            <a:ext cx="5229955" cy="219105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范围与愿景</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14</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484572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3403"/>
            <a:ext cx="12192000" cy="4245994"/>
          </a:xfrm>
          <a:prstGeom prst="rect">
            <a:avLst/>
          </a:prstGeom>
        </p:spPr>
      </p:pic>
      <p:sp>
        <p:nvSpPr>
          <p:cNvPr id="2" name="文本框 1"/>
          <p:cNvSpPr txBox="1"/>
          <p:nvPr/>
        </p:nvSpPr>
        <p:spPr>
          <a:xfrm>
            <a:off x="333375" y="187325"/>
            <a:ext cx="8852535"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14.</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是否提交了</a:t>
            </a: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Vision &amp; Scope</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文档？是否采用了</a:t>
            </a: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Context Diagram</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？内容是否完整？ </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文本框 4"/>
          <p:cNvSpPr txBox="1"/>
          <p:nvPr/>
        </p:nvSpPr>
        <p:spPr>
          <a:xfrm>
            <a:off x="333375" y="810260"/>
            <a:ext cx="5459730" cy="9220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条目</a:t>
            </a: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14</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愿景范围文档在发布后的更新经过再次确认。</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内容完整，有上下文图和特性树 </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识别用户群</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15</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148434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 y="599441"/>
            <a:ext cx="11157608" cy="3885756"/>
          </a:xfrm>
          <a:prstGeom prst="rect">
            <a:avLst/>
          </a:prstGeom>
        </p:spPr>
      </p:pic>
      <p:sp>
        <p:nvSpPr>
          <p:cNvPr id="10" name="文本框 9"/>
          <p:cNvSpPr txBox="1"/>
          <p:nvPr/>
        </p:nvSpPr>
        <p:spPr>
          <a:xfrm>
            <a:off x="883920" y="5037283"/>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用户群及其分类</a:t>
            </a:r>
            <a:b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b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 name="文本框 1"/>
          <p:cNvSpPr txBox="1"/>
          <p:nvPr/>
        </p:nvSpPr>
        <p:spPr>
          <a:xfrm>
            <a:off x="4166870" y="5037455"/>
            <a:ext cx="6901180"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15.</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是否识别了用户群？找到了相关的用户代表？明确了相关职责？</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 name="文本框 5"/>
          <p:cNvSpPr txBox="1"/>
          <p:nvPr/>
        </p:nvSpPr>
        <p:spPr>
          <a:xfrm>
            <a:off x="4166870" y="5487035"/>
            <a:ext cx="6657975" cy="6451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条目</a:t>
            </a: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15</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用户群和用户代表列于表格中，相关职责在文档和邮件中有说明</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用户群分类</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16,17</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08911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28" y="505982"/>
            <a:ext cx="6115904" cy="161947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 y="2482850"/>
            <a:ext cx="8952865" cy="3869055"/>
          </a:xfrm>
          <a:prstGeom prst="rect">
            <a:avLst/>
          </a:prstGeom>
        </p:spPr>
      </p:pic>
      <p:sp>
        <p:nvSpPr>
          <p:cNvPr id="8" name="文本框 7"/>
          <p:cNvSpPr txBox="1"/>
          <p:nvPr/>
        </p:nvSpPr>
        <p:spPr>
          <a:xfrm>
            <a:off x="6822756" y="50621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需求获取及确认</a:t>
            </a:r>
          </a:p>
        </p:txBody>
      </p:sp>
      <p:sp>
        <p:nvSpPr>
          <p:cNvPr id="2" name="文本框 1"/>
          <p:cNvSpPr txBox="1"/>
          <p:nvPr/>
        </p:nvSpPr>
        <p:spPr>
          <a:xfrm>
            <a:off x="6822440" y="1023620"/>
            <a:ext cx="4386580"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16.</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是否对用户群和用户代表进行了分类？</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文本框 4"/>
          <p:cNvSpPr txBox="1"/>
          <p:nvPr/>
        </p:nvSpPr>
        <p:spPr>
          <a:xfrm>
            <a:off x="6822440" y="1494790"/>
            <a:ext cx="2037080"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条目</a:t>
            </a: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16</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自评：一般</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 name="文本框 6"/>
          <p:cNvSpPr txBox="1"/>
          <p:nvPr/>
        </p:nvSpPr>
        <p:spPr>
          <a:xfrm>
            <a:off x="9347835" y="2482850"/>
            <a:ext cx="2489200" cy="9220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17.</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是否对每个用户代表都进行了需求获取和确认？ </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 name="文本框 8"/>
          <p:cNvSpPr txBox="1"/>
          <p:nvPr/>
        </p:nvSpPr>
        <p:spPr>
          <a:xfrm>
            <a:off x="9347835" y="3562985"/>
            <a:ext cx="2540000" cy="14763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条目</a:t>
            </a: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17</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自评：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 确定对每个用户进行了需求的获取。并在二次访谈中邀请他们对需求进行了确认。</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原型工具</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18</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530294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62778" y="2296205"/>
            <a:ext cx="7374981" cy="625637"/>
          </a:xfrm>
        </p:spPr>
        <p:txBody>
          <a:bodyPr>
            <a:normAutofit/>
          </a:bodyPr>
          <a:lstStyle/>
          <a:p>
            <a:r>
              <a:rPr lang="zh-CN" altLang="en-US" dirty="0"/>
              <a:t>里程碑演示材料</a:t>
            </a:r>
            <a:endParaRPr lang="zh-CN" altLang="en-US" b="0" dirty="0"/>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01</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784273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02556" cy="68580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2556" y="2407"/>
            <a:ext cx="8989444" cy="3322586"/>
          </a:xfrm>
          <a:prstGeom prst="rect">
            <a:avLst/>
          </a:prstGeom>
        </p:spPr>
      </p:pic>
      <p:sp>
        <p:nvSpPr>
          <p:cNvPr id="2" name="文本框 1"/>
          <p:cNvSpPr txBox="1"/>
          <p:nvPr/>
        </p:nvSpPr>
        <p:spPr>
          <a:xfrm>
            <a:off x="3384550" y="3765550"/>
            <a:ext cx="8315960"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sym typeface="+mn-ea"/>
              </a:rPr>
              <a:t>18.</a:t>
            </a:r>
            <a:r>
              <a:rPr kumimoji="0" lang="zh-CN"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sym typeface="+mn-ea"/>
              </a:rPr>
              <a:t>是否制定了相关原型来辅助获取过程？原型制作是否采用了工具？效果如何？</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 name="文本框 4"/>
          <p:cNvSpPr txBox="1"/>
          <p:nvPr/>
        </p:nvSpPr>
        <p:spPr>
          <a:xfrm>
            <a:off x="3384550" y="4291330"/>
            <a:ext cx="8112760" cy="11988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sym typeface="+mn-ea"/>
              </a:rPr>
              <a:t>18自评：一般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sym typeface="+mn-ea"/>
              </a:rPr>
              <a:t>使用mastergo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sym typeface="+mn-ea"/>
              </a:rPr>
              <a:t>效果达到高保真。不过mastergo还是有一定学习成本，但是它易于导出成为移动端展示</a:t>
            </a:r>
            <a:endParaRPr kumimoji="0" lang="zh-CN" altLang="en-US"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用例文档</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19</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986917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 y="111119"/>
            <a:ext cx="11147189" cy="4437478"/>
          </a:xfrm>
          <a:prstGeom prst="rect">
            <a:avLst/>
          </a:prstGeom>
        </p:spPr>
      </p:pic>
      <p:sp>
        <p:nvSpPr>
          <p:cNvPr id="2" name="文本框 1"/>
          <p:cNvSpPr txBox="1"/>
          <p:nvPr/>
        </p:nvSpPr>
        <p:spPr>
          <a:xfrm>
            <a:off x="321945" y="5867400"/>
            <a:ext cx="7815580"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19.</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是否将每个用户的需求描述为用例文档？是否采用模版？模版是否合适？</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文本框 4"/>
          <p:cNvSpPr txBox="1"/>
          <p:nvPr/>
        </p:nvSpPr>
        <p:spPr>
          <a:xfrm>
            <a:off x="321945" y="4770755"/>
            <a:ext cx="5064125" cy="6451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sym typeface="+mn-ea"/>
              </a:rPr>
              <a:t>用例文档，自定义的文档模板</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sym typeface="+mn-ea"/>
              </a:rPr>
              <a:t>表格使用了模板，模板为书上表格</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95" y="400685"/>
            <a:ext cx="9757410" cy="4523105"/>
          </a:xfrm>
          <a:prstGeom prst="rect">
            <a:avLst/>
          </a:prstGeom>
        </p:spPr>
      </p:pic>
      <p:sp>
        <p:nvSpPr>
          <p:cNvPr id="2" name="文本框 1"/>
          <p:cNvSpPr txBox="1"/>
          <p:nvPr/>
        </p:nvSpPr>
        <p:spPr>
          <a:xfrm>
            <a:off x="555625" y="5246370"/>
            <a:ext cx="7439025" cy="9220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19自评：一般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用例文档，自定义的文档模板</a:t>
            </a:r>
            <a:endParaRPr kumimoji="0" lang="en-US" altLang="zh-CN" sz="1800" b="1" i="0" u="none" strike="noStrike" kern="1200" cap="none" spc="0" normalizeH="0" baseline="0" noProof="0" dirty="0">
              <a:ln>
                <a:noFill/>
              </a:ln>
              <a:solidFill>
                <a:srgbClr val="525863"/>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表格使用了模板，模板为书上表格</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合适。</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用例文档的用例图、用例场景说明、界面原型、</a:t>
            </a:r>
            <a:r>
              <a:rPr lang="en-US" altLang="zh-CN" dirty="0"/>
              <a:t>DM</a:t>
            </a:r>
            <a:endParaRPr lang="zh-CN" altLang="en-US" dirty="0"/>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7668396" y="909218"/>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20</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818948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61" name="图片 60"/>
          <p:cNvPicPr>
            <a:picLocks noChangeAspect="1"/>
          </p:cNvPicPr>
          <p:nvPr/>
        </p:nvPicPr>
        <p:blipFill rotWithShape="1">
          <a:blip r:embed="rId2">
            <a:extLst>
              <a:ext uri="{28A0092B-C50C-407E-A947-70E740481C1C}">
                <a14:useLocalDpi xmlns:a14="http://schemas.microsoft.com/office/drawing/2010/main" val="0"/>
              </a:ext>
            </a:extLst>
          </a:blip>
          <a:srcRect l="6666" b="6940"/>
          <a:stretch>
            <a:fillRect/>
          </a:stretch>
        </p:blipFill>
        <p:spPr>
          <a:xfrm>
            <a:off x="117475" y="162560"/>
            <a:ext cx="11379200" cy="4551045"/>
          </a:xfrm>
          <a:prstGeom prst="rect">
            <a:avLst/>
          </a:prstGeom>
        </p:spPr>
      </p:pic>
      <p:sp>
        <p:nvSpPr>
          <p:cNvPr id="2" name="文本框 1"/>
          <p:cNvSpPr txBox="1"/>
          <p:nvPr/>
        </p:nvSpPr>
        <p:spPr>
          <a:xfrm>
            <a:off x="636905" y="4798060"/>
            <a:ext cx="10559301" cy="369332"/>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20.</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用例文档是否包含了用例图、用例场景说明、界面原型、</a:t>
            </a: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DM</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？采用了那些工具？是否合适、有效？</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 name="文本框 2"/>
          <p:cNvSpPr txBox="1"/>
          <p:nvPr/>
        </p:nvSpPr>
        <p:spPr>
          <a:xfrm>
            <a:off x="636905" y="5166360"/>
            <a:ext cx="6062345" cy="11988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20.</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用例文档包含了用例图、用例场景说明、界面原型、</a:t>
            </a: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DM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采用了</a:t>
            </a:r>
            <a:r>
              <a:rPr kumimoji="0" lang="en-US" altLang="zh-CN" sz="1800" b="1" i="0" u="none" strike="noStrike" kern="1200" cap="none" spc="0" normalizeH="0" baseline="0" noProof="0" dirty="0" err="1">
                <a:ln>
                  <a:noFill/>
                </a:ln>
                <a:solidFill>
                  <a:srgbClr val="525863"/>
                </a:solidFill>
                <a:effectLst/>
                <a:uLnTx/>
                <a:uFillTx/>
                <a:latin typeface="Arial"/>
                <a:ea typeface="微软雅黑"/>
                <a:cs typeface="+mn-cs"/>
                <a:sym typeface="+mn-ea"/>
              </a:rPr>
              <a:t>Mastergo,visio</a:t>
            </a:r>
            <a:endPar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合适有效</a:t>
            </a: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用户非功能需求</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21</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086467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75" y="76706"/>
            <a:ext cx="7517865" cy="232610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2" y="2298278"/>
            <a:ext cx="5593459" cy="4559984"/>
          </a:xfrm>
          <a:prstGeom prst="rect">
            <a:avLst/>
          </a:prstGeom>
        </p:spPr>
      </p:pic>
      <p:sp>
        <p:nvSpPr>
          <p:cNvPr id="2" name="文本框 1"/>
          <p:cNvSpPr txBox="1"/>
          <p:nvPr/>
        </p:nvSpPr>
        <p:spPr>
          <a:xfrm>
            <a:off x="6435090" y="2402840"/>
            <a:ext cx="3925570" cy="6451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21.	</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是否记录了每个用户的非功能性需求？描述是否正确？</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文本框 4"/>
          <p:cNvSpPr txBox="1"/>
          <p:nvPr/>
        </p:nvSpPr>
        <p:spPr>
          <a:xfrm>
            <a:off x="6435090" y="3505835"/>
            <a:ext cx="3924935" cy="9220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21自评：一般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rPr>
              <a:t>记录了每个用户的非功能需求，描述正确</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优先级打分和排序</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22</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227986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05805" cy="6236335"/>
          </a:xfrm>
          <a:prstGeom prst="rect">
            <a:avLst/>
          </a:prstGeom>
        </p:spPr>
      </p:pic>
      <p:sp>
        <p:nvSpPr>
          <p:cNvPr id="7" name="文本框 6"/>
          <p:cNvSpPr txBox="1"/>
          <p:nvPr/>
        </p:nvSpPr>
        <p:spPr>
          <a:xfrm>
            <a:off x="1124585" y="6235700"/>
            <a:ext cx="30124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学生优先级打分表</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965" y="215900"/>
            <a:ext cx="6033135" cy="2051050"/>
          </a:xfrm>
          <a:prstGeom prst="rect">
            <a:avLst/>
          </a:prstGeom>
        </p:spPr>
      </p:pic>
      <p:sp>
        <p:nvSpPr>
          <p:cNvPr id="2" name="文本框 1"/>
          <p:cNvSpPr txBox="1"/>
          <p:nvPr/>
        </p:nvSpPr>
        <p:spPr>
          <a:xfrm>
            <a:off x="5942965" y="2473960"/>
            <a:ext cx="5648325" cy="6451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sym typeface="+mn-ea"/>
              </a:rPr>
              <a:t>22.</a:t>
            </a:r>
            <a:r>
              <a:rPr kumimoji="0" lang="zh-CN"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sym typeface="+mn-ea"/>
              </a:rPr>
              <a:t>是否对每个用户的需求进行了优先级打分和排序？具体的量化方法是什么？合适、有效吗？</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 name="文本框 2"/>
          <p:cNvSpPr txBox="1"/>
          <p:nvPr/>
        </p:nvSpPr>
        <p:spPr>
          <a:xfrm>
            <a:off x="5942965" y="3495040"/>
            <a:ext cx="5389245" cy="9220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sym typeface="+mn-ea"/>
              </a:rPr>
              <a:t>22</a:t>
            </a:r>
            <a:r>
              <a:rPr kumimoji="0" lang="zh-CN" altLang="en-US"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sym typeface="+mn-ea"/>
              </a:rPr>
              <a:t>自评</a:t>
            </a:r>
            <a:r>
              <a:rPr kumimoji="0" lang="zh-CN" altLang="zh-CN" sz="1800" b="1" i="0" u="none" strike="noStrike" kern="100" cap="none" spc="0" normalizeH="0" baseline="0" noProof="0" dirty="0">
                <a:ln>
                  <a:noFill/>
                </a:ln>
                <a:solidFill>
                  <a:srgbClr val="525863"/>
                </a:solidFill>
                <a:effectLst/>
                <a:uLnTx/>
                <a:uFillTx/>
                <a:latin typeface="Arial"/>
                <a:ea typeface="宋体" panose="02010600030101010101" pitchFamily="2" charset="-122"/>
                <a:cs typeface="Times New Roman" panose="02020603050405020304" pitchFamily="18" charset="0"/>
                <a:sym typeface="+mn-ea"/>
              </a:rPr>
              <a:t>：一般</a:t>
            </a:r>
            <a:endPar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量化方法：</a:t>
            </a: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QFD</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量化处理方法。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rPr>
              <a:t>比较合适、有效</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72E5-E665-4BAA-82F3-CCBC120B3F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0" name="图片 29">
            <a:extLst>
              <a:ext uri="{FF2B5EF4-FFF2-40B4-BE49-F238E27FC236}">
                <a16:creationId xmlns:a16="http://schemas.microsoft.com/office/drawing/2014/main" id="{10B0B78E-E48D-310E-127C-4223D741A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54" y="2193864"/>
            <a:ext cx="4422397" cy="3906903"/>
          </a:xfrm>
          <a:prstGeom prst="rect">
            <a:avLst/>
          </a:prstGeom>
        </p:spPr>
      </p:pic>
      <p:sp>
        <p:nvSpPr>
          <p:cNvPr id="31" name="文本框 30">
            <a:extLst>
              <a:ext uri="{FF2B5EF4-FFF2-40B4-BE49-F238E27FC236}">
                <a16:creationId xmlns:a16="http://schemas.microsoft.com/office/drawing/2014/main" id="{B6CAA3D2-87AA-837C-5D95-E2EC2125C435}"/>
              </a:ext>
            </a:extLst>
          </p:cNvPr>
          <p:cNvSpPr txBox="1"/>
          <p:nvPr/>
        </p:nvSpPr>
        <p:spPr>
          <a:xfrm>
            <a:off x="586454" y="1272574"/>
            <a:ext cx="27228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软件需求工程项目计划</a:t>
            </a:r>
          </a:p>
        </p:txBody>
      </p:sp>
      <p:pic>
        <p:nvPicPr>
          <p:cNvPr id="33" name="图片 32">
            <a:extLst>
              <a:ext uri="{FF2B5EF4-FFF2-40B4-BE49-F238E27FC236}">
                <a16:creationId xmlns:a16="http://schemas.microsoft.com/office/drawing/2014/main" id="{27151433-81DF-F5C4-D513-B68B73687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785" y="3962102"/>
            <a:ext cx="5963482" cy="2133898"/>
          </a:xfrm>
          <a:prstGeom prst="rect">
            <a:avLst/>
          </a:prstGeom>
        </p:spPr>
      </p:pic>
      <p:sp>
        <p:nvSpPr>
          <p:cNvPr id="34" name="文本框 33">
            <a:extLst>
              <a:ext uri="{FF2B5EF4-FFF2-40B4-BE49-F238E27FC236}">
                <a16:creationId xmlns:a16="http://schemas.microsoft.com/office/drawing/2014/main" id="{2EC95193-044A-A3AF-D835-9936D9ADF60C}"/>
              </a:ext>
            </a:extLst>
          </p:cNvPr>
          <p:cNvSpPr txBox="1"/>
          <p:nvPr/>
        </p:nvSpPr>
        <p:spPr>
          <a:xfrm>
            <a:off x="8476446" y="3522920"/>
            <a:ext cx="2570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翻转课堂</a:t>
            </a:r>
          </a:p>
        </p:txBody>
      </p:sp>
      <p:sp>
        <p:nvSpPr>
          <p:cNvPr id="2" name="文本框 1">
            <a:extLst>
              <a:ext uri="{FF2B5EF4-FFF2-40B4-BE49-F238E27FC236}">
                <a16:creationId xmlns:a16="http://schemas.microsoft.com/office/drawing/2014/main" id="{9E6A65D6-BBB2-4C50-986C-9AF5425CE457}"/>
              </a:ext>
            </a:extLst>
          </p:cNvPr>
          <p:cNvSpPr txBox="1"/>
          <p:nvPr/>
        </p:nvSpPr>
        <p:spPr>
          <a:xfrm>
            <a:off x="5332021" y="441577"/>
            <a:ext cx="596348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1.</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是否在每个里程碑阶段都准备了相关的演示材料？格式是否符合要求？整体效果如何？</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自评：都准备了演示材料，格式基本符合要求，整体效果一般。</a:t>
            </a:r>
          </a:p>
        </p:txBody>
      </p:sp>
    </p:spTree>
    <p:extLst>
      <p:ext uri="{BB962C8B-B14F-4D97-AF65-F5344CB8AC3E}">
        <p14:creationId xmlns:p14="http://schemas.microsoft.com/office/powerpoint/2010/main" val="2029303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需求可行性</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23</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646912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 y="2006600"/>
            <a:ext cx="8892540" cy="3986530"/>
          </a:xfrm>
          <a:prstGeom prst="rect">
            <a:avLst/>
          </a:prstGeom>
        </p:spPr>
      </p:pic>
      <p:sp>
        <p:nvSpPr>
          <p:cNvPr id="2" name="文本框 1"/>
          <p:cNvSpPr txBox="1"/>
          <p:nvPr/>
        </p:nvSpPr>
        <p:spPr>
          <a:xfrm>
            <a:off x="355600" y="344170"/>
            <a:ext cx="8729980"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23.</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是否讨论、分析、论证了每个需求的可行性？是否存在不可行的需求？有记录吗？</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 name="文本框 5"/>
          <p:cNvSpPr txBox="1"/>
          <p:nvPr/>
        </p:nvSpPr>
        <p:spPr>
          <a:xfrm>
            <a:off x="355600" y="994410"/>
            <a:ext cx="8524875" cy="6451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23</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召开了会议，有会议记录。确实有一些不可行的需求被拒绝。</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dirty="0"/>
              <a:t>JAD</a:t>
            </a:r>
            <a:r>
              <a:rPr lang="zh-CN" altLang="en-US" dirty="0"/>
              <a:t>会议</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24</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700513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09" y="284480"/>
            <a:ext cx="8990235" cy="5415280"/>
          </a:xfrm>
          <a:prstGeom prst="rect">
            <a:avLst/>
          </a:prstGeom>
        </p:spPr>
      </p:pic>
      <p:sp>
        <p:nvSpPr>
          <p:cNvPr id="2" name="文本框 1"/>
          <p:cNvSpPr txBox="1"/>
          <p:nvPr/>
        </p:nvSpPr>
        <p:spPr>
          <a:xfrm>
            <a:off x="9065895" y="518160"/>
            <a:ext cx="2976880" cy="9220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24.</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是否召开了</a:t>
            </a: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JAD</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会议？有没有会议记录？内容是否完整、有效？</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文本框 4"/>
          <p:cNvSpPr txBox="1"/>
          <p:nvPr/>
        </p:nvSpPr>
        <p:spPr>
          <a:xfrm>
            <a:off x="9152255" y="1757680"/>
            <a:ext cx="2702560" cy="119888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24.</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JAD</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会议召开，大家没有什么需求上的冲突但是有一些意见，非常有效。</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dirty="0"/>
              <a:t>SRS</a:t>
            </a:r>
            <a:r>
              <a:rPr lang="zh-CN" altLang="en-US" dirty="0"/>
              <a:t>需求规格说明文档</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25</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85" y="233045"/>
            <a:ext cx="11496674" cy="4003839"/>
          </a:xfrm>
          <a:prstGeom prst="rect">
            <a:avLst/>
          </a:prstGeom>
        </p:spPr>
      </p:pic>
      <p:sp>
        <p:nvSpPr>
          <p:cNvPr id="2" name="文本框 1"/>
          <p:cNvSpPr txBox="1"/>
          <p:nvPr/>
        </p:nvSpPr>
        <p:spPr>
          <a:xfrm>
            <a:off x="258445" y="4634230"/>
            <a:ext cx="8044180"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25.</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是否清晰地定义了需求，可以移交给另一小组设计、实现而依然理解正确？</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文本框 4"/>
          <p:cNvSpPr txBox="1"/>
          <p:nvPr/>
        </p:nvSpPr>
        <p:spPr>
          <a:xfrm>
            <a:off x="258445" y="5168900"/>
            <a:ext cx="7833995" cy="92202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25自评</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25863"/>
                </a:solidFill>
                <a:effectLst/>
                <a:uLnTx/>
                <a:uFillTx/>
                <a:latin typeface="Arial"/>
                <a:ea typeface="微软雅黑"/>
                <a:cs typeface="+mn-cs"/>
                <a:sym typeface="+mn-ea"/>
              </a:rPr>
              <a:t>SRS</a:t>
            </a: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内有比较清晰的说明和用例描述。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25863"/>
                </a:solidFill>
                <a:effectLst/>
                <a:uLnTx/>
                <a:uFillTx/>
                <a:latin typeface="Arial"/>
                <a:ea typeface="微软雅黑"/>
                <a:cs typeface="+mn-cs"/>
                <a:sym typeface="+mn-ea"/>
              </a:rPr>
              <a:t>针对是否可以移交，决定发邮件询问其他小组的组长。</a:t>
            </a: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45" y="344613"/>
            <a:ext cx="12192000" cy="42459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需求变更请求和影响报告</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26</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3994848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AEB51292-D1FE-D8AA-63C9-088D81135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581204"/>
          </a:xfrm>
          <a:prstGeom prst="rect">
            <a:avLst/>
          </a:prstGeom>
        </p:spPr>
      </p:pic>
      <p:pic>
        <p:nvPicPr>
          <p:cNvPr id="6" name="图片 5">
            <a:extLst>
              <a:ext uri="{FF2B5EF4-FFF2-40B4-BE49-F238E27FC236}">
                <a16:creationId xmlns:a16="http://schemas.microsoft.com/office/drawing/2014/main" id="{E82602CA-2D52-D3E4-F78C-25F48A9A9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07" y="2290602"/>
            <a:ext cx="11218507" cy="4338952"/>
          </a:xfrm>
          <a:prstGeom prst="rect">
            <a:avLst/>
          </a:prstGeom>
        </p:spPr>
      </p:pic>
    </p:spTree>
    <p:extLst>
      <p:ext uri="{BB962C8B-B14F-4D97-AF65-F5344CB8AC3E}">
        <p14:creationId xmlns:p14="http://schemas.microsoft.com/office/powerpoint/2010/main" val="350798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dirty="0"/>
              <a:t>Team </a:t>
            </a:r>
            <a:r>
              <a:rPr lang="en-US" altLang="zh-CN" dirty="0" err="1"/>
              <a:t>Buliding</a:t>
            </a:r>
            <a:endParaRPr lang="zh-CN" altLang="en-US" dirty="0"/>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27</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12145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65D72E5-E665-4BAA-82F3-CCBC120B3F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31" name="文本框 30">
            <a:extLst>
              <a:ext uri="{FF2B5EF4-FFF2-40B4-BE49-F238E27FC236}">
                <a16:creationId xmlns:a16="http://schemas.microsoft.com/office/drawing/2014/main" id="{B6CAA3D2-87AA-837C-5D95-E2EC2125C435}"/>
              </a:ext>
            </a:extLst>
          </p:cNvPr>
          <p:cNvSpPr txBox="1"/>
          <p:nvPr/>
        </p:nvSpPr>
        <p:spPr>
          <a:xfrm>
            <a:off x="8032760" y="5290624"/>
            <a:ext cx="27228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软件需求变更文档</a:t>
            </a:r>
          </a:p>
        </p:txBody>
      </p:sp>
      <p:pic>
        <p:nvPicPr>
          <p:cNvPr id="3" name="图片 2">
            <a:extLst>
              <a:ext uri="{FF2B5EF4-FFF2-40B4-BE49-F238E27FC236}">
                <a16:creationId xmlns:a16="http://schemas.microsoft.com/office/drawing/2014/main" id="{9B25A691-ED2C-3EC7-02E3-EA08BA732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5486" y="2800089"/>
            <a:ext cx="4677428" cy="1914792"/>
          </a:xfrm>
          <a:prstGeom prst="rect">
            <a:avLst/>
          </a:prstGeom>
        </p:spPr>
      </p:pic>
      <p:pic>
        <p:nvPicPr>
          <p:cNvPr id="6" name="图片 5">
            <a:extLst>
              <a:ext uri="{FF2B5EF4-FFF2-40B4-BE49-F238E27FC236}">
                <a16:creationId xmlns:a16="http://schemas.microsoft.com/office/drawing/2014/main" id="{E3ECC281-DCD6-E239-E316-14EBF1856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51" y="182185"/>
            <a:ext cx="4582164" cy="5487166"/>
          </a:xfrm>
          <a:prstGeom prst="rect">
            <a:avLst/>
          </a:prstGeom>
        </p:spPr>
      </p:pic>
      <p:sp>
        <p:nvSpPr>
          <p:cNvPr id="8" name="文本框 7">
            <a:extLst>
              <a:ext uri="{FF2B5EF4-FFF2-40B4-BE49-F238E27FC236}">
                <a16:creationId xmlns:a16="http://schemas.microsoft.com/office/drawing/2014/main" id="{3CE604D5-4393-0BF9-BE86-36DD472AF3BC}"/>
              </a:ext>
            </a:extLst>
          </p:cNvPr>
          <p:cNvSpPr txBox="1"/>
          <p:nvPr/>
        </p:nvSpPr>
        <p:spPr>
          <a:xfrm>
            <a:off x="4659640" y="119804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软件需求规格说明SRS</a:t>
            </a:r>
          </a:p>
        </p:txBody>
      </p:sp>
    </p:spTree>
    <p:extLst>
      <p:ext uri="{BB962C8B-B14F-4D97-AF65-F5344CB8AC3E}">
        <p14:creationId xmlns:p14="http://schemas.microsoft.com/office/powerpoint/2010/main" val="2005826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5735DD8F-C950-6D41-D2AA-31A5C138E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7863"/>
            <a:ext cx="12192000" cy="4749209"/>
          </a:xfrm>
          <a:prstGeom prst="rect">
            <a:avLst/>
          </a:prstGeom>
        </p:spPr>
      </p:pic>
    </p:spTree>
    <p:extLst>
      <p:ext uri="{BB962C8B-B14F-4D97-AF65-F5344CB8AC3E}">
        <p14:creationId xmlns:p14="http://schemas.microsoft.com/office/powerpoint/2010/main" val="156586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dirty="0"/>
              <a:t>SRS</a:t>
            </a:r>
            <a:r>
              <a:rPr lang="zh-CN" altLang="en-US" dirty="0"/>
              <a:t>内容</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26</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663897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DF15C24D-6B84-7E1F-62A4-6B4B775206DC}"/>
              </a:ext>
            </a:extLst>
          </p:cNvPr>
          <p:cNvPicPr>
            <a:picLocks noChangeAspect="1"/>
          </p:cNvPicPr>
          <p:nvPr/>
        </p:nvPicPr>
        <p:blipFill>
          <a:blip r:embed="rId2"/>
          <a:stretch>
            <a:fillRect/>
          </a:stretch>
        </p:blipFill>
        <p:spPr>
          <a:xfrm>
            <a:off x="6775938" y="1302301"/>
            <a:ext cx="3536813" cy="4933400"/>
          </a:xfrm>
          <a:prstGeom prst="rect">
            <a:avLst/>
          </a:prstGeom>
        </p:spPr>
      </p:pic>
      <p:sp>
        <p:nvSpPr>
          <p:cNvPr id="6" name="文本框 5">
            <a:extLst>
              <a:ext uri="{FF2B5EF4-FFF2-40B4-BE49-F238E27FC236}">
                <a16:creationId xmlns:a16="http://schemas.microsoft.com/office/drawing/2014/main" id="{2E2951C5-19F1-E7B4-B30E-AB1396691163}"/>
              </a:ext>
            </a:extLst>
          </p:cNvPr>
          <p:cNvSpPr txBox="1"/>
          <p:nvPr/>
        </p:nvSpPr>
        <p:spPr>
          <a:xfrm>
            <a:off x="429845" y="255173"/>
            <a:ext cx="96207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26.</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提交的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在内容上是否完整？是否考虑了功能和非功能的需求？是否达到要求的下限？</a:t>
            </a:r>
          </a:p>
        </p:txBody>
      </p:sp>
      <p:sp>
        <p:nvSpPr>
          <p:cNvPr id="8" name="文本框 7">
            <a:extLst>
              <a:ext uri="{FF2B5EF4-FFF2-40B4-BE49-F238E27FC236}">
                <a16:creationId xmlns:a16="http://schemas.microsoft.com/office/drawing/2014/main" id="{E600DE39-4FB1-0F90-154E-13E56CC79793}"/>
              </a:ext>
            </a:extLst>
          </p:cNvPr>
          <p:cNvSpPr txBox="1"/>
          <p:nvPr/>
        </p:nvSpPr>
        <p:spPr>
          <a:xfrm>
            <a:off x="429845" y="896035"/>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26.</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内容比较齐全，考虑了功能和非功能的需求。</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10" name="图片 9">
            <a:extLst>
              <a:ext uri="{FF2B5EF4-FFF2-40B4-BE49-F238E27FC236}">
                <a16:creationId xmlns:a16="http://schemas.microsoft.com/office/drawing/2014/main" id="{714085BA-B314-30A4-B985-91DA6E5F56CE}"/>
              </a:ext>
            </a:extLst>
          </p:cNvPr>
          <p:cNvPicPr>
            <a:picLocks noChangeAspect="1"/>
          </p:cNvPicPr>
          <p:nvPr/>
        </p:nvPicPr>
        <p:blipFill>
          <a:blip r:embed="rId3"/>
          <a:stretch>
            <a:fillRect/>
          </a:stretch>
        </p:blipFill>
        <p:spPr>
          <a:xfrm>
            <a:off x="429845" y="3035474"/>
            <a:ext cx="4658375" cy="733527"/>
          </a:xfrm>
          <a:prstGeom prst="rect">
            <a:avLst/>
          </a:prstGeom>
        </p:spPr>
      </p:pic>
      <p:sp>
        <p:nvSpPr>
          <p:cNvPr id="12" name="文本框 11">
            <a:extLst>
              <a:ext uri="{FF2B5EF4-FFF2-40B4-BE49-F238E27FC236}">
                <a16:creationId xmlns:a16="http://schemas.microsoft.com/office/drawing/2014/main" id="{48146607-FF55-C1B3-36F9-0862D3168793}"/>
              </a:ext>
            </a:extLst>
          </p:cNvPr>
          <p:cNvSpPr txBox="1"/>
          <p:nvPr/>
        </p:nvSpPr>
        <p:spPr>
          <a:xfrm>
            <a:off x="429845" y="2503827"/>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169</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页达到了下限</a:t>
            </a:r>
          </a:p>
        </p:txBody>
      </p:sp>
    </p:spTree>
    <p:extLst>
      <p:ext uri="{BB962C8B-B14F-4D97-AF65-F5344CB8AC3E}">
        <p14:creationId xmlns:p14="http://schemas.microsoft.com/office/powerpoint/2010/main" val="126760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需求优先级排序</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27</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775055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B6BB97F6-5C6E-AF11-7334-529CABAA0696}"/>
              </a:ext>
            </a:extLst>
          </p:cNvPr>
          <p:cNvSpPr txBox="1"/>
          <p:nvPr/>
        </p:nvSpPr>
        <p:spPr>
          <a:xfrm>
            <a:off x="500185" y="29988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27.SRS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中是否对全部用户的需求进行了优先级排序？ </a:t>
            </a:r>
          </a:p>
        </p:txBody>
      </p:sp>
      <p:sp>
        <p:nvSpPr>
          <p:cNvPr id="6" name="文本框 5">
            <a:extLst>
              <a:ext uri="{FF2B5EF4-FFF2-40B4-BE49-F238E27FC236}">
                <a16:creationId xmlns:a16="http://schemas.microsoft.com/office/drawing/2014/main" id="{427CC715-4729-1567-3020-B5E775D1E670}"/>
              </a:ext>
            </a:extLst>
          </p:cNvPr>
          <p:cNvSpPr txBox="1"/>
          <p:nvPr/>
        </p:nvSpPr>
        <p:spPr>
          <a:xfrm>
            <a:off x="500185" y="974189"/>
            <a:ext cx="499638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27</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优先级排序是经过</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QFD</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量化后的打分，在</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中也有体现。 </a:t>
            </a:r>
          </a:p>
        </p:txBody>
      </p:sp>
      <p:sp>
        <p:nvSpPr>
          <p:cNvPr id="8" name="文本框 7">
            <a:extLst>
              <a:ext uri="{FF2B5EF4-FFF2-40B4-BE49-F238E27FC236}">
                <a16:creationId xmlns:a16="http://schemas.microsoft.com/office/drawing/2014/main" id="{D2BF5AEE-325F-5F1D-A605-D307DE067DD0}"/>
              </a:ext>
            </a:extLst>
          </p:cNvPr>
          <p:cNvSpPr txBox="1"/>
          <p:nvPr/>
        </p:nvSpPr>
        <p:spPr>
          <a:xfrm>
            <a:off x="500185" y="2211197"/>
            <a:ext cx="493932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对所有用户的需求进行了优先级次序与关键程度</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10" name="图片 9">
            <a:extLst>
              <a:ext uri="{FF2B5EF4-FFF2-40B4-BE49-F238E27FC236}">
                <a16:creationId xmlns:a16="http://schemas.microsoft.com/office/drawing/2014/main" id="{93C6D80F-C711-7257-5BB8-4D3EDAAB9D4A}"/>
              </a:ext>
            </a:extLst>
          </p:cNvPr>
          <p:cNvPicPr>
            <a:picLocks noChangeAspect="1"/>
          </p:cNvPicPr>
          <p:nvPr/>
        </p:nvPicPr>
        <p:blipFill>
          <a:blip r:embed="rId2"/>
          <a:stretch>
            <a:fillRect/>
          </a:stretch>
        </p:blipFill>
        <p:spPr>
          <a:xfrm>
            <a:off x="5496568" y="790572"/>
            <a:ext cx="6695432" cy="5276856"/>
          </a:xfrm>
          <a:prstGeom prst="rect">
            <a:avLst/>
          </a:prstGeom>
        </p:spPr>
      </p:pic>
    </p:spTree>
    <p:extLst>
      <p:ext uri="{BB962C8B-B14F-4D97-AF65-F5344CB8AC3E}">
        <p14:creationId xmlns:p14="http://schemas.microsoft.com/office/powerpoint/2010/main" val="1559532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优先级排序的用户群分类和需求冲突</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800519"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28</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915474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6" name="文本框 5">
            <a:extLst>
              <a:ext uri="{FF2B5EF4-FFF2-40B4-BE49-F238E27FC236}">
                <a16:creationId xmlns:a16="http://schemas.microsoft.com/office/drawing/2014/main" id="{14CFD0D7-AAF5-6731-D4F5-28D3FAEEC904}"/>
              </a:ext>
            </a:extLst>
          </p:cNvPr>
          <p:cNvSpPr txBox="1"/>
          <p:nvPr/>
        </p:nvSpPr>
        <p:spPr>
          <a:xfrm>
            <a:off x="445476" y="177019"/>
            <a:ext cx="111134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28.</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需求优先级排序是否考虑了用户群的分类？是否存在需求冲突？怎样解决可能的需求冲突？</a:t>
            </a:r>
          </a:p>
        </p:txBody>
      </p:sp>
      <p:sp>
        <p:nvSpPr>
          <p:cNvPr id="8" name="文本框 7">
            <a:extLst>
              <a:ext uri="{FF2B5EF4-FFF2-40B4-BE49-F238E27FC236}">
                <a16:creationId xmlns:a16="http://schemas.microsoft.com/office/drawing/2014/main" id="{E72F98E7-5D9F-D331-513A-119DD6439CDC}"/>
              </a:ext>
            </a:extLst>
          </p:cNvPr>
          <p:cNvSpPr txBox="1"/>
          <p:nvPr/>
        </p:nvSpPr>
        <p:spPr>
          <a:xfrm>
            <a:off x="445476" y="100762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28</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不存在需求冲突</a:t>
            </a:r>
          </a:p>
        </p:txBody>
      </p:sp>
      <p:pic>
        <p:nvPicPr>
          <p:cNvPr id="9" name="图片 8">
            <a:extLst>
              <a:ext uri="{FF2B5EF4-FFF2-40B4-BE49-F238E27FC236}">
                <a16:creationId xmlns:a16="http://schemas.microsoft.com/office/drawing/2014/main" id="{D8285A97-492D-3DA6-E504-A1056C57F5B1}"/>
              </a:ext>
            </a:extLst>
          </p:cNvPr>
          <p:cNvPicPr>
            <a:picLocks noChangeAspect="1"/>
          </p:cNvPicPr>
          <p:nvPr/>
        </p:nvPicPr>
        <p:blipFill>
          <a:blip r:embed="rId2"/>
          <a:stretch>
            <a:fillRect/>
          </a:stretch>
        </p:blipFill>
        <p:spPr>
          <a:xfrm>
            <a:off x="4949492" y="958844"/>
            <a:ext cx="6695432" cy="5276856"/>
          </a:xfrm>
          <a:prstGeom prst="rect">
            <a:avLst/>
          </a:prstGeom>
        </p:spPr>
      </p:pic>
    </p:spTree>
    <p:extLst>
      <p:ext uri="{BB962C8B-B14F-4D97-AF65-F5344CB8AC3E}">
        <p14:creationId xmlns:p14="http://schemas.microsoft.com/office/powerpoint/2010/main" val="64850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dirty="0"/>
              <a:t>SRS</a:t>
            </a:r>
            <a:r>
              <a:rPr lang="zh-CN" altLang="en-US" dirty="0"/>
              <a:t>的数据字典</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29</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4077877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9E9C1ACF-A1F0-3078-4B39-621926826719}"/>
              </a:ext>
            </a:extLst>
          </p:cNvPr>
          <p:cNvSpPr txBox="1"/>
          <p:nvPr/>
        </p:nvSpPr>
        <p:spPr>
          <a:xfrm>
            <a:off x="367323" y="333327"/>
            <a:ext cx="80576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29.SRS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中是否包含了数据字典？定义的方法是否正确？内容是否完整、准确？</a:t>
            </a:r>
          </a:p>
        </p:txBody>
      </p:sp>
      <p:sp>
        <p:nvSpPr>
          <p:cNvPr id="6" name="文本框 5">
            <a:extLst>
              <a:ext uri="{FF2B5EF4-FFF2-40B4-BE49-F238E27FC236}">
                <a16:creationId xmlns:a16="http://schemas.microsoft.com/office/drawing/2014/main" id="{FE150992-8A38-A23F-E1FA-498CAD90638F}"/>
              </a:ext>
            </a:extLst>
          </p:cNvPr>
          <p:cNvSpPr txBox="1"/>
          <p:nvPr/>
        </p:nvSpPr>
        <p:spPr>
          <a:xfrm>
            <a:off x="367323" y="1052342"/>
            <a:ext cx="530664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29</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有单独的数据字典文档</a:t>
            </a:r>
          </a:p>
        </p:txBody>
      </p:sp>
      <p:pic>
        <p:nvPicPr>
          <p:cNvPr id="8" name="图片 7">
            <a:extLst>
              <a:ext uri="{FF2B5EF4-FFF2-40B4-BE49-F238E27FC236}">
                <a16:creationId xmlns:a16="http://schemas.microsoft.com/office/drawing/2014/main" id="{914F293C-FC7A-7507-8827-12D7B37A75EC}"/>
              </a:ext>
            </a:extLst>
          </p:cNvPr>
          <p:cNvPicPr>
            <a:picLocks noChangeAspect="1"/>
          </p:cNvPicPr>
          <p:nvPr/>
        </p:nvPicPr>
        <p:blipFill>
          <a:blip r:embed="rId2"/>
          <a:stretch>
            <a:fillRect/>
          </a:stretch>
        </p:blipFill>
        <p:spPr>
          <a:xfrm>
            <a:off x="1133606" y="2855949"/>
            <a:ext cx="4799396" cy="2268641"/>
          </a:xfrm>
          <a:prstGeom prst="rect">
            <a:avLst/>
          </a:prstGeom>
        </p:spPr>
      </p:pic>
      <p:pic>
        <p:nvPicPr>
          <p:cNvPr id="10" name="图片 9">
            <a:extLst>
              <a:ext uri="{FF2B5EF4-FFF2-40B4-BE49-F238E27FC236}">
                <a16:creationId xmlns:a16="http://schemas.microsoft.com/office/drawing/2014/main" id="{391B13E0-64D4-2F81-BA21-7361F57AE590}"/>
              </a:ext>
            </a:extLst>
          </p:cNvPr>
          <p:cNvPicPr>
            <a:picLocks noChangeAspect="1"/>
          </p:cNvPicPr>
          <p:nvPr/>
        </p:nvPicPr>
        <p:blipFill>
          <a:blip r:embed="rId3"/>
          <a:stretch>
            <a:fillRect/>
          </a:stretch>
        </p:blipFill>
        <p:spPr>
          <a:xfrm>
            <a:off x="6259000" y="702659"/>
            <a:ext cx="4799395" cy="5720616"/>
          </a:xfrm>
          <a:prstGeom prst="rect">
            <a:avLst/>
          </a:prstGeom>
        </p:spPr>
      </p:pic>
      <p:sp>
        <p:nvSpPr>
          <p:cNvPr id="12" name="文本框 11">
            <a:extLst>
              <a:ext uri="{FF2B5EF4-FFF2-40B4-BE49-F238E27FC236}">
                <a16:creationId xmlns:a16="http://schemas.microsoft.com/office/drawing/2014/main" id="{3FF6C350-E129-9033-5A30-AB57CD053D11}"/>
              </a:ext>
            </a:extLst>
          </p:cNvPr>
          <p:cNvSpPr txBox="1"/>
          <p:nvPr/>
        </p:nvSpPr>
        <p:spPr>
          <a:xfrm>
            <a:off x="3020646" y="202490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文档中记录的数据字典</a:t>
            </a:r>
          </a:p>
        </p:txBody>
      </p:sp>
    </p:spTree>
    <p:extLst>
      <p:ext uri="{BB962C8B-B14F-4D97-AF65-F5344CB8AC3E}">
        <p14:creationId xmlns:p14="http://schemas.microsoft.com/office/powerpoint/2010/main" val="4144246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数据字典的</a:t>
            </a:r>
            <a:r>
              <a:rPr lang="en-US" altLang="zh-CN" dirty="0"/>
              <a:t>er</a:t>
            </a:r>
            <a:r>
              <a:rPr lang="zh-CN" altLang="en-US" dirty="0"/>
              <a:t>图</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30</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4153433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b="0" dirty="0"/>
              <a:t>里程碑提交</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02</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209314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pic>
        <p:nvPicPr>
          <p:cNvPr id="2" name="图片 1">
            <a:extLst>
              <a:ext uri="{FF2B5EF4-FFF2-40B4-BE49-F238E27FC236}">
                <a16:creationId xmlns:a16="http://schemas.microsoft.com/office/drawing/2014/main" id="{D7814C82-5A95-6A4A-922F-D923B5DAF00F}"/>
              </a:ext>
            </a:extLst>
          </p:cNvPr>
          <p:cNvPicPr>
            <a:picLocks noChangeAspect="1"/>
          </p:cNvPicPr>
          <p:nvPr/>
        </p:nvPicPr>
        <p:blipFill>
          <a:blip r:embed="rId2"/>
          <a:stretch>
            <a:fillRect/>
          </a:stretch>
        </p:blipFill>
        <p:spPr>
          <a:xfrm>
            <a:off x="5259754" y="1631039"/>
            <a:ext cx="5925319" cy="3245580"/>
          </a:xfrm>
          <a:prstGeom prst="rect">
            <a:avLst/>
          </a:prstGeom>
        </p:spPr>
      </p:pic>
      <p:sp>
        <p:nvSpPr>
          <p:cNvPr id="5" name="文本框 4">
            <a:extLst>
              <a:ext uri="{FF2B5EF4-FFF2-40B4-BE49-F238E27FC236}">
                <a16:creationId xmlns:a16="http://schemas.microsoft.com/office/drawing/2014/main" id="{A73B797C-13B8-0C7B-7F02-23F2457F0A15}"/>
              </a:ext>
            </a:extLst>
          </p:cNvPr>
          <p:cNvSpPr txBox="1"/>
          <p:nvPr/>
        </p:nvSpPr>
        <p:spPr>
          <a:xfrm>
            <a:off x="390768" y="26030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30.</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是否在数据字典的基础上定义了</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ER</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图？准确吗？</a:t>
            </a:r>
          </a:p>
        </p:txBody>
      </p:sp>
      <p:sp>
        <p:nvSpPr>
          <p:cNvPr id="7" name="文本框 6">
            <a:extLst>
              <a:ext uri="{FF2B5EF4-FFF2-40B4-BE49-F238E27FC236}">
                <a16:creationId xmlns:a16="http://schemas.microsoft.com/office/drawing/2014/main" id="{41A4D97E-D240-C55D-2EFE-87AC7BD57B07}"/>
              </a:ext>
            </a:extLst>
          </p:cNvPr>
          <p:cNvSpPr txBox="1"/>
          <p:nvPr/>
        </p:nvSpPr>
        <p:spPr>
          <a:xfrm>
            <a:off x="390768" y="85695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30</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ER</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图准确</a:t>
            </a:r>
          </a:p>
        </p:txBody>
      </p:sp>
      <p:sp>
        <p:nvSpPr>
          <p:cNvPr id="9" name="文本框 8">
            <a:extLst>
              <a:ext uri="{FF2B5EF4-FFF2-40B4-BE49-F238E27FC236}">
                <a16:creationId xmlns:a16="http://schemas.microsoft.com/office/drawing/2014/main" id="{4CE1A3BB-0A70-B2E0-D69B-8751BF89F5C9}"/>
              </a:ext>
            </a:extLst>
          </p:cNvPr>
          <p:cNvSpPr txBox="1"/>
          <p:nvPr/>
        </p:nvSpPr>
        <p:spPr>
          <a:xfrm>
            <a:off x="9902093" y="510657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教师</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ER</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图</a:t>
            </a:r>
          </a:p>
        </p:txBody>
      </p:sp>
    </p:spTree>
    <p:extLst>
      <p:ext uri="{BB962C8B-B14F-4D97-AF65-F5344CB8AC3E}">
        <p14:creationId xmlns:p14="http://schemas.microsoft.com/office/powerpoint/2010/main" val="1024047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dirty="0"/>
              <a:t>SRS</a:t>
            </a:r>
            <a:r>
              <a:rPr lang="zh-CN" altLang="en-US" dirty="0"/>
              <a:t>系统的实现环境和运行环境</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31</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9286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5EACDB49-5A7C-9EAF-5711-38672B7B6A49}"/>
              </a:ext>
            </a:extLst>
          </p:cNvPr>
          <p:cNvSpPr txBox="1"/>
          <p:nvPr/>
        </p:nvSpPr>
        <p:spPr>
          <a:xfrm>
            <a:off x="343877" y="29988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31.SRS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中是否对定义了系统的实现环境？运行环境？</a:t>
            </a:r>
          </a:p>
        </p:txBody>
      </p:sp>
      <p:sp>
        <p:nvSpPr>
          <p:cNvPr id="6" name="文本框 5">
            <a:extLst>
              <a:ext uri="{FF2B5EF4-FFF2-40B4-BE49-F238E27FC236}">
                <a16:creationId xmlns:a16="http://schemas.microsoft.com/office/drawing/2014/main" id="{C5AD9802-A7D7-E4BF-4C5A-AF1E0EDB7915}"/>
              </a:ext>
            </a:extLst>
          </p:cNvPr>
          <p:cNvSpPr txBox="1"/>
          <p:nvPr/>
        </p:nvSpPr>
        <p:spPr>
          <a:xfrm>
            <a:off x="343877" y="103107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31</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p:txBody>
      </p:sp>
      <p:pic>
        <p:nvPicPr>
          <p:cNvPr id="8" name="图片 7">
            <a:extLst>
              <a:ext uri="{FF2B5EF4-FFF2-40B4-BE49-F238E27FC236}">
                <a16:creationId xmlns:a16="http://schemas.microsoft.com/office/drawing/2014/main" id="{650FF750-E8BD-3189-1396-2FDA62C205BB}"/>
              </a:ext>
            </a:extLst>
          </p:cNvPr>
          <p:cNvPicPr>
            <a:picLocks noChangeAspect="1"/>
          </p:cNvPicPr>
          <p:nvPr/>
        </p:nvPicPr>
        <p:blipFill>
          <a:blip r:embed="rId2"/>
          <a:stretch>
            <a:fillRect/>
          </a:stretch>
        </p:blipFill>
        <p:spPr>
          <a:xfrm>
            <a:off x="2443338" y="2285920"/>
            <a:ext cx="7305323" cy="4156161"/>
          </a:xfrm>
          <a:prstGeom prst="rect">
            <a:avLst/>
          </a:prstGeom>
        </p:spPr>
      </p:pic>
      <p:sp>
        <p:nvSpPr>
          <p:cNvPr id="9" name="文本框 8">
            <a:extLst>
              <a:ext uri="{FF2B5EF4-FFF2-40B4-BE49-F238E27FC236}">
                <a16:creationId xmlns:a16="http://schemas.microsoft.com/office/drawing/2014/main" id="{B2E1442D-1092-CA65-7654-723F94A60703}"/>
              </a:ext>
            </a:extLst>
          </p:cNvPr>
          <p:cNvSpPr txBox="1"/>
          <p:nvPr/>
        </p:nvSpPr>
        <p:spPr>
          <a:xfrm>
            <a:off x="3793840" y="1658497"/>
            <a:ext cx="43732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中对系统的运行环境</a:t>
            </a:r>
            <a:endParaRPr kumimoji="0" lang="zh-CN" altLang="en-US" sz="1800" b="0" i="0" u="none" strike="noStrike" kern="1200" cap="none" spc="0" normalizeH="0" baseline="0" noProof="0" dirty="0">
              <a:ln>
                <a:noFill/>
              </a:ln>
              <a:solidFill>
                <a:srgbClr val="FF0000"/>
              </a:solidFill>
              <a:effectLst/>
              <a:uLnTx/>
              <a:uFillTx/>
              <a:latin typeface="Arial"/>
              <a:ea typeface="微软雅黑"/>
              <a:cs typeface="+mn-cs"/>
            </a:endParaRPr>
          </a:p>
        </p:txBody>
      </p:sp>
    </p:spTree>
    <p:extLst>
      <p:ext uri="{BB962C8B-B14F-4D97-AF65-F5344CB8AC3E}">
        <p14:creationId xmlns:p14="http://schemas.microsoft.com/office/powerpoint/2010/main" val="3448745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dirty="0"/>
              <a:t>SRS</a:t>
            </a:r>
            <a:r>
              <a:rPr lang="zh-CN" altLang="en-US" dirty="0"/>
              <a:t>系统的实现环境和运行环境</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32</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951003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37F206C5-DD48-D707-B3B1-F3C8974253DF}"/>
              </a:ext>
            </a:extLst>
          </p:cNvPr>
          <p:cNvSpPr txBox="1"/>
          <p:nvPr/>
        </p:nvSpPr>
        <p:spPr>
          <a:xfrm>
            <a:off x="422031" y="231253"/>
            <a:ext cx="9519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32.SRS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中是否对各类用户的需求表明了来源？各部分之间是否建立了链接关系或索引关系？</a:t>
            </a:r>
          </a:p>
        </p:txBody>
      </p:sp>
      <p:sp>
        <p:nvSpPr>
          <p:cNvPr id="6" name="文本框 5">
            <a:extLst>
              <a:ext uri="{FF2B5EF4-FFF2-40B4-BE49-F238E27FC236}">
                <a16:creationId xmlns:a16="http://schemas.microsoft.com/office/drawing/2014/main" id="{11E93AD8-7EA1-B7F4-4EDF-8B55FF643ED4}"/>
              </a:ext>
            </a:extLst>
          </p:cNvPr>
          <p:cNvSpPr txBox="1"/>
          <p:nvPr/>
        </p:nvSpPr>
        <p:spPr>
          <a:xfrm>
            <a:off x="422031" y="92729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32</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做了索引链接，还有需求跟踪矩阵。</a:t>
            </a:r>
          </a:p>
        </p:txBody>
      </p:sp>
      <p:pic>
        <p:nvPicPr>
          <p:cNvPr id="8" name="图片 7">
            <a:extLst>
              <a:ext uri="{FF2B5EF4-FFF2-40B4-BE49-F238E27FC236}">
                <a16:creationId xmlns:a16="http://schemas.microsoft.com/office/drawing/2014/main" id="{B691F68B-89FD-5281-0D4A-F40B5CFDE094}"/>
              </a:ext>
            </a:extLst>
          </p:cNvPr>
          <p:cNvPicPr>
            <a:picLocks noChangeAspect="1"/>
          </p:cNvPicPr>
          <p:nvPr/>
        </p:nvPicPr>
        <p:blipFill>
          <a:blip r:embed="rId2"/>
          <a:stretch>
            <a:fillRect/>
          </a:stretch>
        </p:blipFill>
        <p:spPr>
          <a:xfrm>
            <a:off x="6092298" y="745392"/>
            <a:ext cx="5036601" cy="5490308"/>
          </a:xfrm>
          <a:prstGeom prst="rect">
            <a:avLst/>
          </a:prstGeom>
        </p:spPr>
      </p:pic>
      <p:sp>
        <p:nvSpPr>
          <p:cNvPr id="10" name="文本框 9">
            <a:extLst>
              <a:ext uri="{FF2B5EF4-FFF2-40B4-BE49-F238E27FC236}">
                <a16:creationId xmlns:a16="http://schemas.microsoft.com/office/drawing/2014/main" id="{4C19D67E-7BB3-C124-BAA8-AA5E715A6EC5}"/>
              </a:ext>
            </a:extLst>
          </p:cNvPr>
          <p:cNvSpPr txBox="1"/>
          <p:nvPr/>
        </p:nvSpPr>
        <p:spPr>
          <a:xfrm>
            <a:off x="422031" y="227371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中对用户的需求表明了来源，同时也做出了索引</a:t>
            </a:r>
          </a:p>
        </p:txBody>
      </p:sp>
    </p:spTree>
    <p:extLst>
      <p:ext uri="{BB962C8B-B14F-4D97-AF65-F5344CB8AC3E}">
        <p14:creationId xmlns:p14="http://schemas.microsoft.com/office/powerpoint/2010/main" val="20824007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需求分析中</a:t>
            </a:r>
            <a:r>
              <a:rPr lang="en-US" altLang="zh-CN" dirty="0"/>
              <a:t>UNL</a:t>
            </a:r>
            <a:r>
              <a:rPr lang="zh-CN" altLang="en-US" dirty="0"/>
              <a:t>的使用</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33</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306578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BB04ED76-B7CB-A631-406D-69F11B8A1E60}"/>
              </a:ext>
            </a:extLst>
          </p:cNvPr>
          <p:cNvSpPr txBox="1"/>
          <p:nvPr/>
        </p:nvSpPr>
        <p:spPr>
          <a:xfrm>
            <a:off x="406400" y="294251"/>
            <a:ext cx="92143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33.</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针对需求的复杂关节，是否使用了</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UML</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工具进行了进一步的需求分析说明？具体是什么？</a:t>
            </a:r>
          </a:p>
        </p:txBody>
      </p:sp>
      <p:sp>
        <p:nvSpPr>
          <p:cNvPr id="6" name="文本框 5">
            <a:extLst>
              <a:ext uri="{FF2B5EF4-FFF2-40B4-BE49-F238E27FC236}">
                <a16:creationId xmlns:a16="http://schemas.microsoft.com/office/drawing/2014/main" id="{059B8DEF-8CE7-4AA9-3DB6-7FAD8AD73FBE}"/>
              </a:ext>
            </a:extLst>
          </p:cNvPr>
          <p:cNvSpPr txBox="1"/>
          <p:nvPr/>
        </p:nvSpPr>
        <p:spPr>
          <a:xfrm>
            <a:off x="406400" y="104452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33</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p:txBody>
      </p:sp>
      <p:pic>
        <p:nvPicPr>
          <p:cNvPr id="7" name="图片 6">
            <a:extLst>
              <a:ext uri="{FF2B5EF4-FFF2-40B4-BE49-F238E27FC236}">
                <a16:creationId xmlns:a16="http://schemas.microsoft.com/office/drawing/2014/main" id="{8F31F447-7EB9-27E8-9F8C-D925BB75CE30}"/>
              </a:ext>
            </a:extLst>
          </p:cNvPr>
          <p:cNvPicPr>
            <a:picLocks noChangeAspect="1"/>
          </p:cNvPicPr>
          <p:nvPr/>
        </p:nvPicPr>
        <p:blipFill>
          <a:blip r:embed="rId2"/>
          <a:stretch>
            <a:fillRect/>
          </a:stretch>
        </p:blipFill>
        <p:spPr>
          <a:xfrm>
            <a:off x="6400800" y="3429000"/>
            <a:ext cx="5285714" cy="1704762"/>
          </a:xfrm>
          <a:prstGeom prst="rect">
            <a:avLst/>
          </a:prstGeom>
        </p:spPr>
      </p:pic>
      <p:pic>
        <p:nvPicPr>
          <p:cNvPr id="8" name="图片 7">
            <a:extLst>
              <a:ext uri="{FF2B5EF4-FFF2-40B4-BE49-F238E27FC236}">
                <a16:creationId xmlns:a16="http://schemas.microsoft.com/office/drawing/2014/main" id="{01394369-B171-79E4-B6B4-FA82AF11E29C}"/>
              </a:ext>
            </a:extLst>
          </p:cNvPr>
          <p:cNvPicPr>
            <a:picLocks noChangeAspect="1"/>
          </p:cNvPicPr>
          <p:nvPr/>
        </p:nvPicPr>
        <p:blipFill>
          <a:blip r:embed="rId3"/>
          <a:stretch>
            <a:fillRect/>
          </a:stretch>
        </p:blipFill>
        <p:spPr>
          <a:xfrm>
            <a:off x="1119545" y="1827271"/>
            <a:ext cx="4289958" cy="4900601"/>
          </a:xfrm>
          <a:prstGeom prst="rect">
            <a:avLst/>
          </a:prstGeom>
        </p:spPr>
      </p:pic>
      <p:sp>
        <p:nvSpPr>
          <p:cNvPr id="9" name="文本框 8">
            <a:extLst>
              <a:ext uri="{FF2B5EF4-FFF2-40B4-BE49-F238E27FC236}">
                <a16:creationId xmlns:a16="http://schemas.microsoft.com/office/drawing/2014/main" id="{F19D77D1-E8C0-4B03-71FB-B952F41D7856}"/>
              </a:ext>
            </a:extLst>
          </p:cNvPr>
          <p:cNvSpPr txBox="1"/>
          <p:nvPr/>
        </p:nvSpPr>
        <p:spPr>
          <a:xfrm>
            <a:off x="9734061" y="531539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教师登录用例图</a:t>
            </a:r>
          </a:p>
        </p:txBody>
      </p:sp>
    </p:spTree>
    <p:extLst>
      <p:ext uri="{BB962C8B-B14F-4D97-AF65-F5344CB8AC3E}">
        <p14:creationId xmlns:p14="http://schemas.microsoft.com/office/powerpoint/2010/main" val="26712327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需求描述</a:t>
            </a:r>
            <a:r>
              <a:rPr lang="en-US" altLang="zh-CN" dirty="0"/>
              <a:t>UML</a:t>
            </a:r>
            <a:r>
              <a:rPr lang="zh-CN" altLang="en-US" dirty="0"/>
              <a:t>的匹配合适程度</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34</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42709920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1A9A066D-E076-7C7B-88F1-B8833534105A}"/>
              </a:ext>
            </a:extLst>
          </p:cNvPr>
          <p:cNvSpPr txBox="1"/>
          <p:nvPr/>
        </p:nvSpPr>
        <p:spPr>
          <a:xfrm>
            <a:off x="461108" y="333328"/>
            <a:ext cx="867507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34.</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对描述需求所使用的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UML</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图例是否与需求对象合适、匹配？描述是否准确？</a:t>
            </a:r>
          </a:p>
        </p:txBody>
      </p:sp>
      <p:sp>
        <p:nvSpPr>
          <p:cNvPr id="6" name="文本框 5">
            <a:extLst>
              <a:ext uri="{FF2B5EF4-FFF2-40B4-BE49-F238E27FC236}">
                <a16:creationId xmlns:a16="http://schemas.microsoft.com/office/drawing/2014/main" id="{2B4F74F6-84A3-0995-0021-044BEF021FC6}"/>
              </a:ext>
            </a:extLst>
          </p:cNvPr>
          <p:cNvSpPr txBox="1"/>
          <p:nvPr/>
        </p:nvSpPr>
        <p:spPr>
          <a:xfrm>
            <a:off x="461108" y="1062336"/>
            <a:ext cx="6096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34</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采用了用例表，对话框图，界面原型等多种方式描述</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UML</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图例，且经过了用户确认。</a:t>
            </a:r>
          </a:p>
        </p:txBody>
      </p:sp>
      <p:pic>
        <p:nvPicPr>
          <p:cNvPr id="10" name="图片 9">
            <a:extLst>
              <a:ext uri="{FF2B5EF4-FFF2-40B4-BE49-F238E27FC236}">
                <a16:creationId xmlns:a16="http://schemas.microsoft.com/office/drawing/2014/main" id="{40FEAAE7-86E2-3E3C-5D3D-3C52989D9FCF}"/>
              </a:ext>
            </a:extLst>
          </p:cNvPr>
          <p:cNvPicPr>
            <a:picLocks noChangeAspect="1"/>
          </p:cNvPicPr>
          <p:nvPr/>
        </p:nvPicPr>
        <p:blipFill>
          <a:blip r:embed="rId2"/>
          <a:stretch>
            <a:fillRect/>
          </a:stretch>
        </p:blipFill>
        <p:spPr>
          <a:xfrm>
            <a:off x="9399204" y="0"/>
            <a:ext cx="2349023" cy="6858000"/>
          </a:xfrm>
          <a:prstGeom prst="rect">
            <a:avLst/>
          </a:prstGeom>
        </p:spPr>
      </p:pic>
      <p:pic>
        <p:nvPicPr>
          <p:cNvPr id="11" name="图片 10">
            <a:extLst>
              <a:ext uri="{FF2B5EF4-FFF2-40B4-BE49-F238E27FC236}">
                <a16:creationId xmlns:a16="http://schemas.microsoft.com/office/drawing/2014/main" id="{F34BABC0-55F9-6852-9D3B-B32EEB1973F5}"/>
              </a:ext>
            </a:extLst>
          </p:cNvPr>
          <p:cNvPicPr>
            <a:picLocks noChangeAspect="1"/>
          </p:cNvPicPr>
          <p:nvPr/>
        </p:nvPicPr>
        <p:blipFill>
          <a:blip r:embed="rId3"/>
          <a:stretch>
            <a:fillRect/>
          </a:stretch>
        </p:blipFill>
        <p:spPr>
          <a:xfrm>
            <a:off x="5643936" y="1810381"/>
            <a:ext cx="2352381" cy="5047619"/>
          </a:xfrm>
          <a:prstGeom prst="rect">
            <a:avLst/>
          </a:prstGeom>
        </p:spPr>
      </p:pic>
    </p:spTree>
    <p:extLst>
      <p:ext uri="{BB962C8B-B14F-4D97-AF65-F5344CB8AC3E}">
        <p14:creationId xmlns:p14="http://schemas.microsoft.com/office/powerpoint/2010/main" val="40451878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测试用例</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Arial"/>
                <a:ea typeface="微软雅黑"/>
                <a:cs typeface="+mn-cs"/>
              </a:rPr>
              <a:t>35</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52335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0905191-13DE-40ED-B775-4CFDC3CC5039}"/>
              </a:ext>
            </a:extLst>
          </p:cNvPr>
          <p:cNvSpPr txBox="1"/>
          <p:nvPr/>
        </p:nvSpPr>
        <p:spPr>
          <a:xfrm>
            <a:off x="325198" y="356260"/>
            <a:ext cx="505432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2.</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总体上，是否完成了大作业要求的全部的里程碑任务？是否按时提交？</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自评：完成了全部的里程碑任务，基本按时提交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p:txBody>
      </p:sp>
      <p:pic>
        <p:nvPicPr>
          <p:cNvPr id="4" name="图片 3">
            <a:extLst>
              <a:ext uri="{FF2B5EF4-FFF2-40B4-BE49-F238E27FC236}">
                <a16:creationId xmlns:a16="http://schemas.microsoft.com/office/drawing/2014/main" id="{7BB5A64B-89D9-4A59-B0A7-D206F41DB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85" y="1556589"/>
            <a:ext cx="10980717" cy="4850093"/>
          </a:xfrm>
          <a:prstGeom prst="rect">
            <a:avLst/>
          </a:prstGeom>
        </p:spPr>
      </p:pic>
    </p:spTree>
    <p:extLst>
      <p:ext uri="{BB962C8B-B14F-4D97-AF65-F5344CB8AC3E}">
        <p14:creationId xmlns:p14="http://schemas.microsoft.com/office/powerpoint/2010/main" val="498079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3025C96A-FD6C-F330-00DF-E9A0B30D7F28}"/>
              </a:ext>
            </a:extLst>
          </p:cNvPr>
          <p:cNvSpPr txBox="1"/>
          <p:nvPr/>
        </p:nvSpPr>
        <p:spPr>
          <a:xfrm>
            <a:off x="507999" y="415919"/>
            <a:ext cx="894861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35.</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是否可以独立地测试和验证每个需求？是否提交了</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Test Case</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？是否采用模版？</a:t>
            </a:r>
          </a:p>
        </p:txBody>
      </p:sp>
      <p:sp>
        <p:nvSpPr>
          <p:cNvPr id="6" name="文本框 5">
            <a:extLst>
              <a:ext uri="{FF2B5EF4-FFF2-40B4-BE49-F238E27FC236}">
                <a16:creationId xmlns:a16="http://schemas.microsoft.com/office/drawing/2014/main" id="{53908D14-0F80-8E88-5FEC-8B05DADD8147}"/>
              </a:ext>
            </a:extLst>
          </p:cNvPr>
          <p:cNvSpPr txBox="1"/>
          <p:nvPr/>
        </p:nvSpPr>
        <p:spPr>
          <a:xfrm>
            <a:off x="507998" y="1156120"/>
            <a:ext cx="77841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35</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p:txBody>
      </p:sp>
      <p:pic>
        <p:nvPicPr>
          <p:cNvPr id="8" name="图片 7">
            <a:extLst>
              <a:ext uri="{FF2B5EF4-FFF2-40B4-BE49-F238E27FC236}">
                <a16:creationId xmlns:a16="http://schemas.microsoft.com/office/drawing/2014/main" id="{84350C71-6D40-55BD-9006-DD795A56F4AC}"/>
              </a:ext>
            </a:extLst>
          </p:cNvPr>
          <p:cNvPicPr>
            <a:picLocks noChangeAspect="1"/>
          </p:cNvPicPr>
          <p:nvPr/>
        </p:nvPicPr>
        <p:blipFill>
          <a:blip r:embed="rId2"/>
          <a:stretch>
            <a:fillRect/>
          </a:stretch>
        </p:blipFill>
        <p:spPr>
          <a:xfrm>
            <a:off x="7920931" y="1066593"/>
            <a:ext cx="3763071" cy="5494421"/>
          </a:xfrm>
          <a:prstGeom prst="rect">
            <a:avLst/>
          </a:prstGeom>
        </p:spPr>
      </p:pic>
      <p:sp>
        <p:nvSpPr>
          <p:cNvPr id="10" name="文本框 9">
            <a:extLst>
              <a:ext uri="{FF2B5EF4-FFF2-40B4-BE49-F238E27FC236}">
                <a16:creationId xmlns:a16="http://schemas.microsoft.com/office/drawing/2014/main" id="{88E7CA72-DECD-78C3-3309-A02ACD0AF526}"/>
              </a:ext>
            </a:extLst>
          </p:cNvPr>
          <p:cNvSpPr txBox="1"/>
          <p:nvPr/>
        </p:nvSpPr>
        <p:spPr>
          <a:xfrm>
            <a:off x="507998" y="1896321"/>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测试用例与用例对应设计了共</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66</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个测试用例，可以独立地测试和验证每个需求</a:t>
            </a:r>
          </a:p>
        </p:txBody>
      </p:sp>
    </p:spTree>
    <p:extLst>
      <p:ext uri="{BB962C8B-B14F-4D97-AF65-F5344CB8AC3E}">
        <p14:creationId xmlns:p14="http://schemas.microsoft.com/office/powerpoint/2010/main" val="2833730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测试用例的设计方法</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Arial"/>
                <a:ea typeface="微软雅黑"/>
                <a:cs typeface="+mn-cs"/>
              </a:rPr>
              <a:t>36</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24124138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964877DD-FAD7-D435-2690-A880795D7B4E}"/>
              </a:ext>
            </a:extLst>
          </p:cNvPr>
          <p:cNvSpPr txBox="1"/>
          <p:nvPr/>
        </p:nvSpPr>
        <p:spPr>
          <a:xfrm>
            <a:off x="453293" y="309881"/>
            <a:ext cx="8026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36.Test Case</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的设计采用的是什么方法？数量多少？够吗？有效吗？</a:t>
            </a:r>
          </a:p>
        </p:txBody>
      </p:sp>
      <p:sp>
        <p:nvSpPr>
          <p:cNvPr id="6" name="文本框 5">
            <a:extLst>
              <a:ext uri="{FF2B5EF4-FFF2-40B4-BE49-F238E27FC236}">
                <a16:creationId xmlns:a16="http://schemas.microsoft.com/office/drawing/2014/main" id="{F6FE8494-1903-C38B-BCDA-60BE19FB6A57}"/>
              </a:ext>
            </a:extLst>
          </p:cNvPr>
          <p:cNvSpPr txBox="1"/>
          <p:nvPr/>
        </p:nvSpPr>
        <p:spPr>
          <a:xfrm>
            <a:off x="453292" y="1121398"/>
            <a:ext cx="62523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36</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p:txBody>
      </p:sp>
      <p:pic>
        <p:nvPicPr>
          <p:cNvPr id="8" name="图片 7">
            <a:extLst>
              <a:ext uri="{FF2B5EF4-FFF2-40B4-BE49-F238E27FC236}">
                <a16:creationId xmlns:a16="http://schemas.microsoft.com/office/drawing/2014/main" id="{2AC7E08B-5942-E8CC-EFDE-2DFF55073B5A}"/>
              </a:ext>
            </a:extLst>
          </p:cNvPr>
          <p:cNvPicPr>
            <a:picLocks noChangeAspect="1"/>
          </p:cNvPicPr>
          <p:nvPr/>
        </p:nvPicPr>
        <p:blipFill>
          <a:blip r:embed="rId2"/>
          <a:stretch>
            <a:fillRect/>
          </a:stretch>
        </p:blipFill>
        <p:spPr>
          <a:xfrm>
            <a:off x="3735753" y="679213"/>
            <a:ext cx="6533905" cy="6005632"/>
          </a:xfrm>
          <a:prstGeom prst="rect">
            <a:avLst/>
          </a:prstGeom>
        </p:spPr>
      </p:pic>
      <p:sp>
        <p:nvSpPr>
          <p:cNvPr id="10" name="文本框 9">
            <a:extLst>
              <a:ext uri="{FF2B5EF4-FFF2-40B4-BE49-F238E27FC236}">
                <a16:creationId xmlns:a16="http://schemas.microsoft.com/office/drawing/2014/main" id="{BE946EDA-9C02-7C48-E48D-C61F14F63A90}"/>
              </a:ext>
            </a:extLst>
          </p:cNvPr>
          <p:cNvSpPr txBox="1"/>
          <p:nvPr/>
        </p:nvSpPr>
        <p:spPr>
          <a:xfrm>
            <a:off x="453292" y="1925421"/>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每个设计的测试用例中均有描述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其测试方式</a:t>
            </a:r>
          </a:p>
        </p:txBody>
      </p:sp>
    </p:spTree>
    <p:extLst>
      <p:ext uri="{BB962C8B-B14F-4D97-AF65-F5344CB8AC3E}">
        <p14:creationId xmlns:p14="http://schemas.microsoft.com/office/powerpoint/2010/main" val="39727230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ltLang="en-US" dirty="0"/>
              <a:t>用户手册</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Arial"/>
                <a:ea typeface="微软雅黑"/>
                <a:cs typeface="+mn-cs"/>
              </a:rPr>
              <a:t>37</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6196726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1DF99E4B-92B2-486B-449D-C2C483A0AECD}"/>
              </a:ext>
            </a:extLst>
          </p:cNvPr>
          <p:cNvSpPr txBox="1"/>
          <p:nvPr/>
        </p:nvSpPr>
        <p:spPr>
          <a:xfrm>
            <a:off x="378190" y="348958"/>
            <a:ext cx="967544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37.</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为便于</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的理解和评审，是否提交了初步的</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User Manual</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？描述是否正确、有效？</a:t>
            </a:r>
          </a:p>
        </p:txBody>
      </p:sp>
      <p:sp>
        <p:nvSpPr>
          <p:cNvPr id="6" name="文本框 5">
            <a:extLst>
              <a:ext uri="{FF2B5EF4-FFF2-40B4-BE49-F238E27FC236}">
                <a16:creationId xmlns:a16="http://schemas.microsoft.com/office/drawing/2014/main" id="{7A15B621-F45C-49AF-0FD0-E8BDF43D8039}"/>
              </a:ext>
            </a:extLst>
          </p:cNvPr>
          <p:cNvSpPr txBox="1"/>
          <p:nvPr/>
        </p:nvSpPr>
        <p:spPr>
          <a:xfrm>
            <a:off x="378190" y="105451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37</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p:txBody>
      </p:sp>
      <p:pic>
        <p:nvPicPr>
          <p:cNvPr id="8" name="图片 7">
            <a:extLst>
              <a:ext uri="{FF2B5EF4-FFF2-40B4-BE49-F238E27FC236}">
                <a16:creationId xmlns:a16="http://schemas.microsoft.com/office/drawing/2014/main" id="{9D6BDEBC-9BFB-A410-EFCE-F44B1C82B548}"/>
              </a:ext>
            </a:extLst>
          </p:cNvPr>
          <p:cNvPicPr>
            <a:picLocks noChangeAspect="1"/>
          </p:cNvPicPr>
          <p:nvPr/>
        </p:nvPicPr>
        <p:blipFill>
          <a:blip r:embed="rId2"/>
          <a:stretch>
            <a:fillRect/>
          </a:stretch>
        </p:blipFill>
        <p:spPr>
          <a:xfrm>
            <a:off x="7955843" y="1231996"/>
            <a:ext cx="3759661" cy="5450025"/>
          </a:xfrm>
          <a:prstGeom prst="rect">
            <a:avLst/>
          </a:prstGeom>
        </p:spPr>
      </p:pic>
      <p:pic>
        <p:nvPicPr>
          <p:cNvPr id="12" name="图片 11">
            <a:extLst>
              <a:ext uri="{FF2B5EF4-FFF2-40B4-BE49-F238E27FC236}">
                <a16:creationId xmlns:a16="http://schemas.microsoft.com/office/drawing/2014/main" id="{E9B75CCC-4A48-1DB0-8013-25B9DFB9473A}"/>
              </a:ext>
            </a:extLst>
          </p:cNvPr>
          <p:cNvPicPr>
            <a:picLocks noChangeAspect="1"/>
          </p:cNvPicPr>
          <p:nvPr/>
        </p:nvPicPr>
        <p:blipFill>
          <a:blip r:embed="rId3"/>
          <a:stretch>
            <a:fillRect/>
          </a:stretch>
        </p:blipFill>
        <p:spPr>
          <a:xfrm>
            <a:off x="378190" y="1486314"/>
            <a:ext cx="3424654" cy="5195707"/>
          </a:xfrm>
          <a:prstGeom prst="rect">
            <a:avLst/>
          </a:prstGeom>
        </p:spPr>
      </p:pic>
      <p:pic>
        <p:nvPicPr>
          <p:cNvPr id="14" name="图片 13">
            <a:extLst>
              <a:ext uri="{FF2B5EF4-FFF2-40B4-BE49-F238E27FC236}">
                <a16:creationId xmlns:a16="http://schemas.microsoft.com/office/drawing/2014/main" id="{0D8F81D7-42C5-D45C-084C-58865115EC2F}"/>
              </a:ext>
            </a:extLst>
          </p:cNvPr>
          <p:cNvPicPr>
            <a:picLocks noChangeAspect="1"/>
          </p:cNvPicPr>
          <p:nvPr/>
        </p:nvPicPr>
        <p:blipFill>
          <a:blip r:embed="rId4"/>
          <a:stretch>
            <a:fillRect/>
          </a:stretch>
        </p:blipFill>
        <p:spPr>
          <a:xfrm>
            <a:off x="3813250" y="1449022"/>
            <a:ext cx="3759661" cy="5232999"/>
          </a:xfrm>
          <a:prstGeom prst="rect">
            <a:avLst/>
          </a:prstGeom>
        </p:spPr>
      </p:pic>
    </p:spTree>
    <p:extLst>
      <p:ext uri="{BB962C8B-B14F-4D97-AF65-F5344CB8AC3E}">
        <p14:creationId xmlns:p14="http://schemas.microsoft.com/office/powerpoint/2010/main" val="41965560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dirty="0"/>
              <a:t>SRS</a:t>
            </a:r>
            <a:r>
              <a:rPr lang="zh-CN" altLang="en-US" dirty="0"/>
              <a:t>内部评审</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FFFF"/>
                </a:solidFill>
                <a:effectLst/>
                <a:uLnTx/>
                <a:uFillTx/>
                <a:latin typeface="Arial"/>
                <a:ea typeface="微软雅黑"/>
                <a:cs typeface="+mn-cs"/>
              </a:rPr>
              <a:t>38,39</a:t>
            </a:r>
            <a:endParaRPr kumimoji="0" lang="zh-CN" altLang="en-US" sz="36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40339678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497E24E6-38A9-014C-B4D7-8F436ECAF220}"/>
              </a:ext>
            </a:extLst>
          </p:cNvPr>
          <p:cNvSpPr txBox="1"/>
          <p:nvPr/>
        </p:nvSpPr>
        <p:spPr>
          <a:xfrm>
            <a:off x="633045" y="265166"/>
            <a:ext cx="758092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38.</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是否对</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SRS</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进行了正式的内部评审？是否有评审记录？</a:t>
            </a:r>
            <a:endParaRPr kumimoji="0" lang="en-US" altLang="zh-CN"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39.</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是否对评审中要求修改和改进的部分进行了完善？是否有记录？</a:t>
            </a:r>
          </a:p>
        </p:txBody>
      </p:sp>
      <p:sp>
        <p:nvSpPr>
          <p:cNvPr id="6" name="文本框 5">
            <a:extLst>
              <a:ext uri="{FF2B5EF4-FFF2-40B4-BE49-F238E27FC236}">
                <a16:creationId xmlns:a16="http://schemas.microsoft.com/office/drawing/2014/main" id="{1C3E25CD-744D-E969-120C-C4DCECA8EBCF}"/>
              </a:ext>
            </a:extLst>
          </p:cNvPr>
          <p:cNvSpPr txBox="1"/>
          <p:nvPr/>
        </p:nvSpPr>
        <p:spPr>
          <a:xfrm>
            <a:off x="633045" y="1572513"/>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38</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有内部评审，有会议记录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39</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进行完善，这只有各版本的版本历史。</a:t>
            </a:r>
          </a:p>
        </p:txBody>
      </p:sp>
      <p:pic>
        <p:nvPicPr>
          <p:cNvPr id="8" name="图片 7">
            <a:extLst>
              <a:ext uri="{FF2B5EF4-FFF2-40B4-BE49-F238E27FC236}">
                <a16:creationId xmlns:a16="http://schemas.microsoft.com/office/drawing/2014/main" id="{221F7DE0-7CB0-CD27-6ADF-1858C62B4872}"/>
              </a:ext>
            </a:extLst>
          </p:cNvPr>
          <p:cNvPicPr>
            <a:picLocks noChangeAspect="1"/>
          </p:cNvPicPr>
          <p:nvPr/>
        </p:nvPicPr>
        <p:blipFill>
          <a:blip r:embed="rId2"/>
          <a:stretch>
            <a:fillRect/>
          </a:stretch>
        </p:blipFill>
        <p:spPr>
          <a:xfrm>
            <a:off x="492369" y="3012470"/>
            <a:ext cx="9909908" cy="3223230"/>
          </a:xfrm>
          <a:prstGeom prst="rect">
            <a:avLst/>
          </a:prstGeom>
        </p:spPr>
      </p:pic>
    </p:spTree>
    <p:extLst>
      <p:ext uri="{BB962C8B-B14F-4D97-AF65-F5344CB8AC3E}">
        <p14:creationId xmlns:p14="http://schemas.microsoft.com/office/powerpoint/2010/main" val="28506953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dirty="0"/>
              <a:t>SRS</a:t>
            </a:r>
            <a:r>
              <a:rPr lang="zh-CN" altLang="en-US" dirty="0"/>
              <a:t>基准版本发布与提交</a:t>
            </a:r>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Arial"/>
                <a:ea typeface="微软雅黑"/>
                <a:cs typeface="+mn-cs"/>
              </a:rPr>
              <a:t>40</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41861823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A4DF9C-D0DC-43EC-B0E8-4ACBD9976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lumMod val="50000"/>
                    <a:lumOff val="50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000" b="0" i="0" u="none" strike="noStrike" kern="1200" cap="none" spc="0" normalizeH="0" baseline="0" noProof="0">
              <a:ln>
                <a:noFill/>
              </a:ln>
              <a:solidFill>
                <a:srgbClr val="000000">
                  <a:lumMod val="50000"/>
                  <a:lumOff val="50000"/>
                </a:srgbClr>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11820FEC-CFC1-8429-CE2F-7EC8179071AC}"/>
              </a:ext>
            </a:extLst>
          </p:cNvPr>
          <p:cNvSpPr txBox="1"/>
          <p:nvPr/>
        </p:nvSpPr>
        <p:spPr>
          <a:xfrm>
            <a:off x="382954" y="415919"/>
            <a:ext cx="9519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40.</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针对</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SRS Baseline</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，是否进行了正式的发布？是否定义了基准版本号？是否提交配置系统？</a:t>
            </a:r>
          </a:p>
        </p:txBody>
      </p:sp>
      <p:sp>
        <p:nvSpPr>
          <p:cNvPr id="6" name="文本框 5">
            <a:extLst>
              <a:ext uri="{FF2B5EF4-FFF2-40B4-BE49-F238E27FC236}">
                <a16:creationId xmlns:a16="http://schemas.microsoft.com/office/drawing/2014/main" id="{25EA11D0-FB3A-6DC0-3A99-24D2B8CA7C90}"/>
              </a:ext>
            </a:extLst>
          </p:cNvPr>
          <p:cNvSpPr txBox="1"/>
          <p:nvPr/>
        </p:nvSpPr>
        <p:spPr>
          <a:xfrm>
            <a:off x="382954" y="1203012"/>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40</a:t>
            </a: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自评：一般</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微软雅黑"/>
                <a:cs typeface="+mn-cs"/>
              </a:rPr>
              <a:t>基准版本号为</a:t>
            </a:r>
            <a:r>
              <a:rPr kumimoji="0" lang="en-US" altLang="zh-CN" sz="1800" b="0" i="0" u="none" strike="noStrike" kern="1200" cap="none" spc="0" normalizeH="0" baseline="0" noProof="0" dirty="0">
                <a:ln>
                  <a:noFill/>
                </a:ln>
                <a:solidFill>
                  <a:srgbClr val="000000"/>
                </a:solidFill>
                <a:effectLst/>
                <a:uLnTx/>
                <a:uFillTx/>
                <a:latin typeface="Arial"/>
                <a:ea typeface="微软雅黑"/>
                <a:cs typeface="+mn-cs"/>
              </a:rPr>
              <a:t>1.1.1</a:t>
            </a:r>
          </a:p>
        </p:txBody>
      </p:sp>
      <p:pic>
        <p:nvPicPr>
          <p:cNvPr id="10" name="图片 9">
            <a:extLst>
              <a:ext uri="{FF2B5EF4-FFF2-40B4-BE49-F238E27FC236}">
                <a16:creationId xmlns:a16="http://schemas.microsoft.com/office/drawing/2014/main" id="{7D0EDC6B-606D-5652-F227-EEAD159811EC}"/>
              </a:ext>
            </a:extLst>
          </p:cNvPr>
          <p:cNvPicPr>
            <a:picLocks noChangeAspect="1"/>
          </p:cNvPicPr>
          <p:nvPr/>
        </p:nvPicPr>
        <p:blipFill>
          <a:blip r:embed="rId2"/>
          <a:stretch>
            <a:fillRect/>
          </a:stretch>
        </p:blipFill>
        <p:spPr>
          <a:xfrm>
            <a:off x="3876430" y="1468860"/>
            <a:ext cx="7800837" cy="4110584"/>
          </a:xfrm>
          <a:prstGeom prst="rect">
            <a:avLst/>
          </a:prstGeom>
        </p:spPr>
      </p:pic>
    </p:spTree>
    <p:extLst>
      <p:ext uri="{BB962C8B-B14F-4D97-AF65-F5344CB8AC3E}">
        <p14:creationId xmlns:p14="http://schemas.microsoft.com/office/powerpoint/2010/main" val="16668899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en-US" altLang="zh-CN"/>
              <a:t>需求管理工具</a:t>
            </a:r>
            <a:r>
              <a:rPr lang="zh-CN" altLang="en-US"/>
              <a:t>与</a:t>
            </a:r>
            <a:r>
              <a:rPr lang="en-US" altLang="zh-CN"/>
              <a:t>需求跟踪矩阵</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41</a:t>
            </a:r>
            <a:endParaRPr lang="zh-CN" altLang="en-US" b="1"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项目章程</a:t>
            </a:r>
            <a:endParaRPr lang="zh-CN" altLang="en-US" b="0" dirty="0"/>
          </a:p>
        </p:txBody>
      </p:sp>
      <p:cxnSp>
        <p:nvCxnSpPr>
          <p:cNvPr id="8" name="直接连接符 7">
            <a:extLst>
              <a:ext uri="{FF2B5EF4-FFF2-40B4-BE49-F238E27FC236}">
                <a16:creationId xmlns:a16="http://schemas.microsoft.com/office/drawing/2014/main" id="{B61F2F2A-D0BB-4AE4-A0D2-E8069CEF2370}"/>
              </a:ext>
            </a:extLst>
          </p:cNvPr>
          <p:cNvCxnSpPr>
            <a:cxnSpLocks/>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a:extLst>
              <a:ext uri="{FF2B5EF4-FFF2-40B4-BE49-F238E27FC236}">
                <a16:creationId xmlns:a16="http://schemas.microsoft.com/office/drawing/2014/main" id="{D1562237-ABE2-4572-A687-CBABBF19B57D}"/>
              </a:ext>
            </a:extLst>
          </p:cNvPr>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FFFFFF"/>
                </a:solidFill>
                <a:effectLst/>
                <a:uLnTx/>
                <a:uFillTx/>
                <a:latin typeface="Arial"/>
                <a:ea typeface="微软雅黑"/>
                <a:cs typeface="+mn-cs"/>
              </a:rPr>
              <a:t>03</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spTree>
    <p:extLst>
      <p:ext uri="{BB962C8B-B14F-4D97-AF65-F5344CB8AC3E}">
        <p14:creationId xmlns:p14="http://schemas.microsoft.com/office/powerpoint/2010/main" val="13156915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90</a:t>
            </a:fld>
            <a:endParaRPr lang="zh-CN" altLang="en-US"/>
          </a:p>
        </p:txBody>
      </p:sp>
      <p:pic>
        <p:nvPicPr>
          <p:cNvPr id="2" name="图片 1"/>
          <p:cNvPicPr>
            <a:picLocks noChangeAspect="1"/>
          </p:cNvPicPr>
          <p:nvPr/>
        </p:nvPicPr>
        <p:blipFill>
          <a:blip r:embed="rId2"/>
          <a:stretch>
            <a:fillRect/>
          </a:stretch>
        </p:blipFill>
        <p:spPr>
          <a:xfrm>
            <a:off x="304800" y="1771015"/>
            <a:ext cx="5716905" cy="2824480"/>
          </a:xfrm>
          <a:prstGeom prst="rect">
            <a:avLst/>
          </a:prstGeom>
        </p:spPr>
      </p:pic>
      <p:pic>
        <p:nvPicPr>
          <p:cNvPr id="3" name="图片 2"/>
          <p:cNvPicPr>
            <a:picLocks noChangeAspect="1"/>
          </p:cNvPicPr>
          <p:nvPr/>
        </p:nvPicPr>
        <p:blipFill>
          <a:blip r:embed="rId3"/>
          <a:stretch>
            <a:fillRect/>
          </a:stretch>
        </p:blipFill>
        <p:spPr>
          <a:xfrm>
            <a:off x="3919855" y="1832610"/>
            <a:ext cx="6860540" cy="3406140"/>
          </a:xfrm>
          <a:prstGeom prst="rect">
            <a:avLst/>
          </a:prstGeom>
        </p:spPr>
      </p:pic>
      <p:sp>
        <p:nvSpPr>
          <p:cNvPr id="5" name="文本框 4"/>
          <p:cNvSpPr txBox="1"/>
          <p:nvPr/>
        </p:nvSpPr>
        <p:spPr>
          <a:xfrm>
            <a:off x="304800" y="257810"/>
            <a:ext cx="10558780" cy="368300"/>
          </a:xfrm>
          <a:prstGeom prst="rect">
            <a:avLst/>
          </a:prstGeom>
          <a:noFill/>
        </p:spPr>
        <p:txBody>
          <a:bodyPr wrap="none" rtlCol="0" anchor="t">
            <a:spAutoFit/>
          </a:bodyPr>
          <a:lstStyle/>
          <a:p>
            <a:r>
              <a:rPr lang="en-US" altLang="zh-CN" b="1" dirty="0">
                <a:solidFill>
                  <a:schemeClr val="accent2"/>
                </a:solidFill>
                <a:sym typeface="+mn-ea"/>
              </a:rPr>
              <a:t>41.</a:t>
            </a:r>
            <a:r>
              <a:rPr lang="zh-CN" altLang="en-US" b="1" dirty="0">
                <a:solidFill>
                  <a:schemeClr val="accent2"/>
                </a:solidFill>
                <a:sym typeface="+mn-ea"/>
              </a:rPr>
              <a:t>针对需求的管理，是否采用了需求管理工具？是否把全部需求录入工具？是否建立了跟踪链接矩阵？</a:t>
            </a:r>
            <a:endParaRPr lang="zh-CN" altLang="en-US"/>
          </a:p>
        </p:txBody>
      </p:sp>
      <p:sp>
        <p:nvSpPr>
          <p:cNvPr id="6" name="文本框 5"/>
          <p:cNvSpPr txBox="1"/>
          <p:nvPr/>
        </p:nvSpPr>
        <p:spPr>
          <a:xfrm>
            <a:off x="304800" y="713105"/>
            <a:ext cx="4726940" cy="645160"/>
          </a:xfrm>
          <a:prstGeom prst="rect">
            <a:avLst/>
          </a:prstGeom>
          <a:noFill/>
        </p:spPr>
        <p:txBody>
          <a:bodyPr wrap="square" rtlCol="0" anchor="t">
            <a:spAutoFit/>
          </a:bodyPr>
          <a:lstStyle/>
          <a:p>
            <a:r>
              <a:rPr lang="en-US" altLang="zh-CN" b="1" dirty="0">
                <a:solidFill>
                  <a:schemeClr val="accent2"/>
                </a:solidFill>
                <a:sym typeface="+mn-ea"/>
              </a:rPr>
              <a:t>41</a:t>
            </a:r>
            <a:r>
              <a:rPr lang="zh-CN" b="1" dirty="0">
                <a:solidFill>
                  <a:schemeClr val="accent2"/>
                </a:solidFill>
                <a:sym typeface="+mn-ea"/>
              </a:rPr>
              <a:t>自评：一般</a:t>
            </a:r>
            <a:endParaRPr lang="zh-CN" b="1" dirty="0">
              <a:solidFill>
                <a:schemeClr val="accent2"/>
              </a:solidFill>
            </a:endParaRPr>
          </a:p>
          <a:p>
            <a:r>
              <a:rPr lang="zh-CN" b="1" dirty="0">
                <a:solidFill>
                  <a:schemeClr val="accent2"/>
                </a:solidFill>
                <a:sym typeface="+mn-ea"/>
              </a:rPr>
              <a:t>已建立需求跟踪矩阵</a:t>
            </a:r>
            <a:endParaRPr lang="zh-CN" altLang="en-US"/>
          </a:p>
        </p:txBody>
      </p:sp>
      <p:sp>
        <p:nvSpPr>
          <p:cNvPr id="7" name="文本框 6"/>
          <p:cNvSpPr txBox="1"/>
          <p:nvPr/>
        </p:nvSpPr>
        <p:spPr>
          <a:xfrm>
            <a:off x="4716780" y="1074420"/>
            <a:ext cx="5525135" cy="645160"/>
          </a:xfrm>
          <a:prstGeom prst="rect">
            <a:avLst/>
          </a:prstGeom>
          <a:noFill/>
        </p:spPr>
        <p:txBody>
          <a:bodyPr wrap="square" rtlCol="0">
            <a:spAutoFit/>
          </a:bodyPr>
          <a:lstStyle/>
          <a:p>
            <a:r>
              <a:rPr lang="zh-CN" altLang="en-US"/>
              <a:t>采用统御作为需求管理工具，已将需求录入工具，并建立跟踪链接矩阵</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t>CCB组织与人选</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4</a:t>
            </a:r>
            <a:r>
              <a:rPr lang="en-US" sz="4400" dirty="0">
                <a:solidFill>
                  <a:schemeClr val="bg1"/>
                </a:solidFill>
              </a:rPr>
              <a:t>2</a:t>
            </a:r>
            <a:endParaRPr lang="en-US" b="1" dirty="0">
              <a:solidFill>
                <a:schemeClr val="tx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92</a:t>
            </a:fld>
            <a:endParaRPr lang="zh-CN" altLang="en-US"/>
          </a:p>
        </p:txBody>
      </p:sp>
      <p:sp>
        <p:nvSpPr>
          <p:cNvPr id="2" name="文本框 1"/>
          <p:cNvSpPr txBox="1"/>
          <p:nvPr/>
        </p:nvSpPr>
        <p:spPr>
          <a:xfrm>
            <a:off x="844550" y="370205"/>
            <a:ext cx="6710680" cy="368300"/>
          </a:xfrm>
          <a:prstGeom prst="rect">
            <a:avLst/>
          </a:prstGeom>
          <a:noFill/>
        </p:spPr>
        <p:txBody>
          <a:bodyPr wrap="none" rtlCol="0" anchor="t">
            <a:spAutoFit/>
          </a:bodyPr>
          <a:lstStyle/>
          <a:p>
            <a:r>
              <a:rPr lang="en-US" altLang="zh-CN" b="1" dirty="0">
                <a:solidFill>
                  <a:schemeClr val="accent2"/>
                </a:solidFill>
                <a:sym typeface="+mn-ea"/>
              </a:rPr>
              <a:t>42.</a:t>
            </a:r>
            <a:r>
              <a:rPr lang="zh-CN" altLang="en-US" b="1" dirty="0">
                <a:solidFill>
                  <a:schemeClr val="accent2"/>
                </a:solidFill>
                <a:sym typeface="+mn-ea"/>
              </a:rPr>
              <a:t>针对项目的需求变化，是否建议了</a:t>
            </a:r>
            <a:r>
              <a:rPr lang="en-US" altLang="zh-CN" b="1" dirty="0">
                <a:solidFill>
                  <a:schemeClr val="accent2"/>
                </a:solidFill>
                <a:sym typeface="+mn-ea"/>
              </a:rPr>
              <a:t>CCB</a:t>
            </a:r>
            <a:r>
              <a:rPr lang="zh-CN" altLang="en-US" b="1" dirty="0">
                <a:solidFill>
                  <a:schemeClr val="accent2"/>
                </a:solidFill>
                <a:sym typeface="+mn-ea"/>
              </a:rPr>
              <a:t>组织和人选？为什么？</a:t>
            </a:r>
            <a:endParaRPr lang="zh-CN" altLang="en-US"/>
          </a:p>
        </p:txBody>
      </p:sp>
      <p:sp>
        <p:nvSpPr>
          <p:cNvPr id="3" name="文本框 2"/>
          <p:cNvSpPr txBox="1"/>
          <p:nvPr/>
        </p:nvSpPr>
        <p:spPr>
          <a:xfrm>
            <a:off x="844550" y="855345"/>
            <a:ext cx="2540000" cy="922020"/>
          </a:xfrm>
          <a:prstGeom prst="rect">
            <a:avLst/>
          </a:prstGeom>
          <a:noFill/>
        </p:spPr>
        <p:txBody>
          <a:bodyPr wrap="square" rtlCol="0" anchor="t">
            <a:spAutoFit/>
          </a:bodyPr>
          <a:lstStyle/>
          <a:p>
            <a:pPr lvl="0" algn="l">
              <a:buClrTx/>
              <a:buSzTx/>
              <a:buFontTx/>
            </a:pPr>
            <a:r>
              <a:rPr lang="en-US" altLang="zh-CN" b="1" dirty="0">
                <a:solidFill>
                  <a:schemeClr val="accent2"/>
                </a:solidFill>
                <a:sym typeface="+mn-ea"/>
              </a:rPr>
              <a:t>42自评：一般</a:t>
            </a:r>
          </a:p>
          <a:p>
            <a:pPr lvl="0" algn="l">
              <a:buClrTx/>
              <a:buSzTx/>
              <a:buFontTx/>
            </a:pPr>
            <a:r>
              <a:rPr lang="en-US" altLang="zh-CN" b="1" dirty="0">
                <a:solidFill>
                  <a:schemeClr val="accent2"/>
                </a:solidFill>
                <a:sym typeface="+mn-ea"/>
              </a:rPr>
              <a:t>建立CCB委员会</a:t>
            </a:r>
          </a:p>
          <a:p>
            <a:pPr lvl="0" algn="l">
              <a:buClrTx/>
              <a:buSzTx/>
              <a:buFontTx/>
            </a:pPr>
            <a:r>
              <a:rPr lang="en-US" altLang="zh-CN" b="1" dirty="0">
                <a:solidFill>
                  <a:schemeClr val="accent2"/>
                </a:solidFill>
                <a:sym typeface="+mn-ea"/>
              </a:rPr>
              <a:t>并报告了人选</a:t>
            </a:r>
            <a:endParaRPr lang="zh-CN" altLang="en-US"/>
          </a:p>
        </p:txBody>
      </p:sp>
      <p:pic>
        <p:nvPicPr>
          <p:cNvPr id="5" name="图片 4"/>
          <p:cNvPicPr>
            <a:picLocks noChangeAspect="1"/>
          </p:cNvPicPr>
          <p:nvPr/>
        </p:nvPicPr>
        <p:blipFill>
          <a:blip r:embed="rId2"/>
          <a:stretch>
            <a:fillRect/>
          </a:stretch>
        </p:blipFill>
        <p:spPr>
          <a:xfrm>
            <a:off x="706755" y="1955800"/>
            <a:ext cx="6309995" cy="1318260"/>
          </a:xfrm>
          <a:prstGeom prst="rect">
            <a:avLst/>
          </a:prstGeom>
        </p:spPr>
      </p:pic>
      <p:pic>
        <p:nvPicPr>
          <p:cNvPr id="6" name="图片 5"/>
          <p:cNvPicPr>
            <a:picLocks noChangeAspect="1"/>
          </p:cNvPicPr>
          <p:nvPr/>
        </p:nvPicPr>
        <p:blipFill>
          <a:blip r:embed="rId3"/>
          <a:stretch>
            <a:fillRect/>
          </a:stretch>
        </p:blipFill>
        <p:spPr>
          <a:xfrm>
            <a:off x="6811645" y="855345"/>
            <a:ext cx="4976495" cy="5761355"/>
          </a:xfrm>
          <a:prstGeom prst="rect">
            <a:avLst/>
          </a:prstGeom>
        </p:spPr>
      </p:pic>
      <p:pic>
        <p:nvPicPr>
          <p:cNvPr id="7" name="图片 6"/>
          <p:cNvPicPr>
            <a:picLocks noChangeAspect="1"/>
          </p:cNvPicPr>
          <p:nvPr/>
        </p:nvPicPr>
        <p:blipFill>
          <a:blip r:embed="rId4"/>
          <a:stretch>
            <a:fillRect/>
          </a:stretch>
        </p:blipFill>
        <p:spPr>
          <a:xfrm>
            <a:off x="1443355" y="4008120"/>
            <a:ext cx="4542155" cy="74676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t>需求变更申请报告</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43</a:t>
            </a:r>
            <a:endParaRPr lang="en-US" b="1" dirty="0">
              <a:solidFill>
                <a:schemeClr val="tx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94</a:t>
            </a:fld>
            <a:endParaRPr lang="zh-CN" altLang="en-US"/>
          </a:p>
        </p:txBody>
      </p:sp>
      <p:sp>
        <p:nvSpPr>
          <p:cNvPr id="2" name="文本框 1"/>
          <p:cNvSpPr txBox="1"/>
          <p:nvPr/>
        </p:nvSpPr>
        <p:spPr>
          <a:xfrm>
            <a:off x="847725" y="474345"/>
            <a:ext cx="7586980" cy="368300"/>
          </a:xfrm>
          <a:prstGeom prst="rect">
            <a:avLst/>
          </a:prstGeom>
          <a:noFill/>
        </p:spPr>
        <p:txBody>
          <a:bodyPr wrap="none" rtlCol="0" anchor="t">
            <a:spAutoFit/>
          </a:bodyPr>
          <a:lstStyle/>
          <a:p>
            <a:r>
              <a:rPr lang="en-US" altLang="zh-CN" b="1" dirty="0">
                <a:solidFill>
                  <a:schemeClr val="accent2"/>
                </a:solidFill>
                <a:sym typeface="+mn-ea"/>
              </a:rPr>
              <a:t>43.</a:t>
            </a:r>
            <a:r>
              <a:rPr lang="zh-CN" altLang="en-US" b="1" dirty="0">
                <a:solidFill>
                  <a:schemeClr val="accent2"/>
                </a:solidFill>
                <a:sym typeface="+mn-ea"/>
              </a:rPr>
              <a:t>针对用户的需求变化，是否提交了需求变更申请报告？内容是否完整？</a:t>
            </a:r>
            <a:endParaRPr lang="zh-CN" altLang="en-US"/>
          </a:p>
        </p:txBody>
      </p:sp>
      <p:sp>
        <p:nvSpPr>
          <p:cNvPr id="3" name="文本框 2"/>
          <p:cNvSpPr txBox="1"/>
          <p:nvPr/>
        </p:nvSpPr>
        <p:spPr>
          <a:xfrm>
            <a:off x="847725" y="993775"/>
            <a:ext cx="2540000" cy="645160"/>
          </a:xfrm>
          <a:prstGeom prst="rect">
            <a:avLst/>
          </a:prstGeom>
          <a:noFill/>
        </p:spPr>
        <p:txBody>
          <a:bodyPr wrap="square" rtlCol="0" anchor="t">
            <a:spAutoFit/>
          </a:bodyPr>
          <a:lstStyle/>
          <a:p>
            <a:r>
              <a:rPr lang="en-US" altLang="zh-CN" b="1" dirty="0">
                <a:solidFill>
                  <a:schemeClr val="accent2"/>
                </a:solidFill>
                <a:sym typeface="+mn-ea"/>
              </a:rPr>
              <a:t>43</a:t>
            </a:r>
            <a:r>
              <a:rPr lang="zh-CN" b="1" dirty="0">
                <a:solidFill>
                  <a:schemeClr val="accent2"/>
                </a:solidFill>
                <a:sym typeface="+mn-ea"/>
              </a:rPr>
              <a:t>自评：一般</a:t>
            </a:r>
            <a:endParaRPr lang="zh-CN" b="1" dirty="0">
              <a:solidFill>
                <a:schemeClr val="accent2"/>
              </a:solidFill>
            </a:endParaRPr>
          </a:p>
          <a:p>
            <a:endParaRPr lang="zh-CN" altLang="en-US"/>
          </a:p>
        </p:txBody>
      </p:sp>
      <p:pic>
        <p:nvPicPr>
          <p:cNvPr id="5" name="图片 4"/>
          <p:cNvPicPr>
            <a:picLocks noChangeAspect="1"/>
          </p:cNvPicPr>
          <p:nvPr/>
        </p:nvPicPr>
        <p:blipFill>
          <a:blip r:embed="rId2"/>
          <a:stretch>
            <a:fillRect/>
          </a:stretch>
        </p:blipFill>
        <p:spPr>
          <a:xfrm>
            <a:off x="1579245" y="1638935"/>
            <a:ext cx="5885180" cy="432943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t>需求工具</a:t>
            </a:r>
            <a:r>
              <a:t>需求变更影响分析</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44</a:t>
            </a:r>
            <a:endParaRPr lang="en-US" b="1" dirty="0">
              <a:solidFill>
                <a:schemeClr val="tx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96</a:t>
            </a:fld>
            <a:endParaRPr lang="zh-CN" altLang="en-US"/>
          </a:p>
        </p:txBody>
      </p:sp>
      <p:sp>
        <p:nvSpPr>
          <p:cNvPr id="2" name="文本框 1"/>
          <p:cNvSpPr txBox="1"/>
          <p:nvPr/>
        </p:nvSpPr>
        <p:spPr>
          <a:xfrm>
            <a:off x="847725" y="474345"/>
            <a:ext cx="8729980" cy="368300"/>
          </a:xfrm>
          <a:prstGeom prst="rect">
            <a:avLst/>
          </a:prstGeom>
          <a:noFill/>
        </p:spPr>
        <p:txBody>
          <a:bodyPr wrap="none" rtlCol="0" anchor="t">
            <a:spAutoFit/>
          </a:bodyPr>
          <a:lstStyle/>
          <a:p>
            <a:pPr algn="l"/>
            <a:r>
              <a:rPr lang="en-US" altLang="zh-CN" b="1" dirty="0">
                <a:solidFill>
                  <a:schemeClr val="accent2"/>
                </a:solidFill>
                <a:sym typeface="+mn-ea"/>
              </a:rPr>
              <a:t>44.</a:t>
            </a:r>
            <a:r>
              <a:rPr lang="zh-CN" altLang="en-US" b="1" dirty="0">
                <a:solidFill>
                  <a:schemeClr val="accent2"/>
                </a:solidFill>
                <a:sym typeface="+mn-ea"/>
              </a:rPr>
              <a:t>是否采用了需求管理工具对用户的需求变化进行了需求变更影响分析？效果如何？</a:t>
            </a:r>
            <a:endParaRPr lang="zh-CN" altLang="en-US"/>
          </a:p>
        </p:txBody>
      </p:sp>
      <p:sp>
        <p:nvSpPr>
          <p:cNvPr id="3" name="文本框 2"/>
          <p:cNvSpPr txBox="1"/>
          <p:nvPr/>
        </p:nvSpPr>
        <p:spPr>
          <a:xfrm>
            <a:off x="847725" y="993775"/>
            <a:ext cx="2540000" cy="645160"/>
          </a:xfrm>
          <a:prstGeom prst="rect">
            <a:avLst/>
          </a:prstGeom>
          <a:noFill/>
        </p:spPr>
        <p:txBody>
          <a:bodyPr wrap="square" rtlCol="0" anchor="t">
            <a:spAutoFit/>
          </a:bodyPr>
          <a:lstStyle/>
          <a:p>
            <a:r>
              <a:rPr lang="en-US" altLang="zh-CN" b="1" dirty="0">
                <a:solidFill>
                  <a:schemeClr val="accent2"/>
                </a:solidFill>
                <a:sym typeface="+mn-ea"/>
              </a:rPr>
              <a:t>44</a:t>
            </a:r>
            <a:r>
              <a:rPr lang="zh-CN" b="1" dirty="0">
                <a:solidFill>
                  <a:schemeClr val="accent2"/>
                </a:solidFill>
                <a:sym typeface="+mn-ea"/>
              </a:rPr>
              <a:t>自评：一般</a:t>
            </a:r>
            <a:endParaRPr lang="zh-CN" b="1" dirty="0">
              <a:solidFill>
                <a:schemeClr val="accent2"/>
              </a:solidFill>
            </a:endParaRPr>
          </a:p>
          <a:p>
            <a:endParaRPr lang="zh-CN" altLang="en-US"/>
          </a:p>
        </p:txBody>
      </p:sp>
      <p:pic>
        <p:nvPicPr>
          <p:cNvPr id="6" name="图片 5"/>
          <p:cNvPicPr>
            <a:picLocks noChangeAspect="1"/>
          </p:cNvPicPr>
          <p:nvPr/>
        </p:nvPicPr>
        <p:blipFill>
          <a:blip r:embed="rId2"/>
          <a:stretch>
            <a:fillRect/>
          </a:stretch>
        </p:blipFill>
        <p:spPr>
          <a:xfrm>
            <a:off x="337185" y="1488440"/>
            <a:ext cx="5022215" cy="4382135"/>
          </a:xfrm>
          <a:prstGeom prst="rect">
            <a:avLst/>
          </a:prstGeom>
        </p:spPr>
      </p:pic>
      <p:pic>
        <p:nvPicPr>
          <p:cNvPr id="7" name="图片 6"/>
          <p:cNvPicPr>
            <a:picLocks noChangeAspect="1"/>
          </p:cNvPicPr>
          <p:nvPr/>
        </p:nvPicPr>
        <p:blipFill>
          <a:blip r:embed="rId3"/>
          <a:stretch>
            <a:fillRect/>
          </a:stretch>
        </p:blipFill>
        <p:spPr>
          <a:xfrm>
            <a:off x="5454650" y="2005330"/>
            <a:ext cx="6316345" cy="284734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t>工时</a:t>
            </a:r>
            <a:r>
              <a:t>需求变更影响分析</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45</a:t>
            </a:r>
            <a:endParaRPr lang="en-US" b="1" dirty="0">
              <a:solidFill>
                <a:schemeClr val="tx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98</a:t>
            </a:fld>
            <a:endParaRPr lang="zh-CN" altLang="en-US"/>
          </a:p>
        </p:txBody>
      </p:sp>
      <p:sp>
        <p:nvSpPr>
          <p:cNvPr id="2" name="文本框 1"/>
          <p:cNvSpPr txBox="1"/>
          <p:nvPr/>
        </p:nvSpPr>
        <p:spPr>
          <a:xfrm>
            <a:off x="847725" y="474345"/>
            <a:ext cx="10330180" cy="368300"/>
          </a:xfrm>
          <a:prstGeom prst="rect">
            <a:avLst/>
          </a:prstGeom>
          <a:noFill/>
        </p:spPr>
        <p:txBody>
          <a:bodyPr wrap="none" rtlCol="0" anchor="t">
            <a:spAutoFit/>
          </a:bodyPr>
          <a:lstStyle/>
          <a:p>
            <a:pPr algn="l"/>
            <a:r>
              <a:rPr lang="en-US" altLang="zh-CN" b="1" dirty="0">
                <a:solidFill>
                  <a:schemeClr val="accent2"/>
                </a:solidFill>
                <a:sym typeface="+mn-ea"/>
              </a:rPr>
              <a:t>45.</a:t>
            </a:r>
            <a:r>
              <a:rPr lang="zh-CN" altLang="en-US" b="1" dirty="0">
                <a:solidFill>
                  <a:schemeClr val="accent2"/>
                </a:solidFill>
                <a:sym typeface="+mn-ea"/>
              </a:rPr>
              <a:t>针对变更的影响，在项目计划中，建议的变更如何影响任务的执行顺序，依赖性，工作量或进度？</a:t>
            </a:r>
            <a:endParaRPr lang="zh-CN" altLang="en-US"/>
          </a:p>
        </p:txBody>
      </p:sp>
      <p:sp>
        <p:nvSpPr>
          <p:cNvPr id="3" name="文本框 2"/>
          <p:cNvSpPr txBox="1"/>
          <p:nvPr/>
        </p:nvSpPr>
        <p:spPr>
          <a:xfrm>
            <a:off x="847725" y="993775"/>
            <a:ext cx="2540000" cy="645160"/>
          </a:xfrm>
          <a:prstGeom prst="rect">
            <a:avLst/>
          </a:prstGeom>
          <a:noFill/>
        </p:spPr>
        <p:txBody>
          <a:bodyPr wrap="square" rtlCol="0" anchor="t">
            <a:spAutoFit/>
          </a:bodyPr>
          <a:lstStyle/>
          <a:p>
            <a:r>
              <a:rPr lang="en-US" altLang="zh-CN" b="1" dirty="0">
                <a:solidFill>
                  <a:schemeClr val="accent2"/>
                </a:solidFill>
                <a:sym typeface="+mn-ea"/>
              </a:rPr>
              <a:t>45</a:t>
            </a:r>
            <a:r>
              <a:rPr lang="zh-CN" b="1" dirty="0">
                <a:solidFill>
                  <a:schemeClr val="accent2"/>
                </a:solidFill>
                <a:sym typeface="+mn-ea"/>
              </a:rPr>
              <a:t>自评：一般</a:t>
            </a:r>
            <a:endParaRPr lang="zh-CN" b="1" dirty="0">
              <a:solidFill>
                <a:schemeClr val="accent2"/>
              </a:solidFill>
            </a:endParaRPr>
          </a:p>
          <a:p>
            <a:endParaRPr lang="zh-CN" altLang="en-US"/>
          </a:p>
        </p:txBody>
      </p:sp>
      <p:pic>
        <p:nvPicPr>
          <p:cNvPr id="5" name="图片 4"/>
          <p:cNvPicPr>
            <a:picLocks noChangeAspect="1"/>
          </p:cNvPicPr>
          <p:nvPr/>
        </p:nvPicPr>
        <p:blipFill>
          <a:blip r:embed="rId2"/>
          <a:stretch>
            <a:fillRect/>
          </a:stretch>
        </p:blipFill>
        <p:spPr>
          <a:xfrm>
            <a:off x="622935" y="1348105"/>
            <a:ext cx="5090795" cy="5372735"/>
          </a:xfrm>
          <a:prstGeom prst="rect">
            <a:avLst/>
          </a:prstGeom>
        </p:spPr>
      </p:pic>
      <p:pic>
        <p:nvPicPr>
          <p:cNvPr id="8" name="图片 7"/>
          <p:cNvPicPr>
            <a:picLocks noChangeAspect="1"/>
          </p:cNvPicPr>
          <p:nvPr/>
        </p:nvPicPr>
        <p:blipFill>
          <a:blip r:embed="rId3"/>
          <a:stretch>
            <a:fillRect/>
          </a:stretch>
        </p:blipFill>
        <p:spPr>
          <a:xfrm>
            <a:off x="6253480" y="1260475"/>
            <a:ext cx="4785995" cy="3505200"/>
          </a:xfrm>
          <a:prstGeom prst="rect">
            <a:avLst/>
          </a:prstGeom>
        </p:spPr>
      </p:pic>
      <p:pic>
        <p:nvPicPr>
          <p:cNvPr id="9" name="图片 8"/>
          <p:cNvPicPr>
            <a:picLocks noChangeAspect="1"/>
          </p:cNvPicPr>
          <p:nvPr/>
        </p:nvPicPr>
        <p:blipFill>
          <a:blip r:embed="rId4"/>
          <a:stretch>
            <a:fillRect/>
          </a:stretch>
        </p:blipFill>
        <p:spPr>
          <a:xfrm>
            <a:off x="6070600" y="5020310"/>
            <a:ext cx="4968875" cy="130302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9925" y="2343837"/>
            <a:ext cx="7374981" cy="625637"/>
          </a:xfrm>
        </p:spPr>
        <p:txBody>
          <a:bodyPr>
            <a:normAutofit/>
          </a:bodyPr>
          <a:lstStyle/>
          <a:p>
            <a:r>
              <a:rPr lang="zh-CN"/>
              <a:t>界面原型</a:t>
            </a:r>
          </a:p>
        </p:txBody>
      </p:sp>
      <p:cxnSp>
        <p:nvCxnSpPr>
          <p:cNvPr id="8" name="直接连接符 7"/>
          <p:cNvCxnSpPr/>
          <p:nvPr/>
        </p:nvCxnSpPr>
        <p:spPr>
          <a:xfrm>
            <a:off x="762778" y="3053054"/>
            <a:ext cx="74287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形标注 7"/>
          <p:cNvSpPr/>
          <p:nvPr/>
        </p:nvSpPr>
        <p:spPr>
          <a:xfrm flipH="1">
            <a:off x="5347226" y="1471926"/>
            <a:ext cx="1497548" cy="1497548"/>
          </a:xfrm>
          <a:prstGeom prst="wedgeEllipseCallout">
            <a:avLst>
              <a:gd name="adj1" fmla="val 54041"/>
              <a:gd name="adj2" fmla="val 43746"/>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400" dirty="0">
                <a:solidFill>
                  <a:schemeClr val="bg1"/>
                </a:solidFill>
              </a:rPr>
              <a:t>46</a:t>
            </a:r>
            <a:endParaRPr lang="en-US" b="1" dirty="0">
              <a:solidFill>
                <a:schemeClr val="tx1"/>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d695eabe-e7e0-4a7a-aefc-ee082644e9e4"/>
</p:tagLst>
</file>

<file path=ppt/theme/theme1.xml><?xml version="1.0" encoding="utf-8"?>
<a:theme xmlns:a="http://schemas.openxmlformats.org/drawingml/2006/main" name="毕业主题1">
  <a:themeElements>
    <a:clrScheme name="自定义 63">
      <a:dk1>
        <a:srgbClr val="000000"/>
      </a:dk1>
      <a:lt1>
        <a:srgbClr val="FFFFFF"/>
      </a:lt1>
      <a:dk2>
        <a:srgbClr val="44546A"/>
      </a:dk2>
      <a:lt2>
        <a:srgbClr val="E7E6E6"/>
      </a:lt2>
      <a:accent1>
        <a:srgbClr val="44A79D"/>
      </a:accent1>
      <a:accent2>
        <a:srgbClr val="525863"/>
      </a:accent2>
      <a:accent3>
        <a:srgbClr val="8496B0"/>
      </a:accent3>
      <a:accent4>
        <a:srgbClr val="44546A"/>
      </a:accent4>
      <a:accent5>
        <a:srgbClr val="89B4CF"/>
      </a:accent5>
      <a:accent6>
        <a:srgbClr val="89CFB1"/>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毕业主题1">
  <a:themeElements>
    <a:clrScheme name="自定义 63">
      <a:dk1>
        <a:srgbClr val="000000"/>
      </a:dk1>
      <a:lt1>
        <a:srgbClr val="FFFFFF"/>
      </a:lt1>
      <a:dk2>
        <a:srgbClr val="44546A"/>
      </a:dk2>
      <a:lt2>
        <a:srgbClr val="E7E6E6"/>
      </a:lt2>
      <a:accent1>
        <a:srgbClr val="44A79D"/>
      </a:accent1>
      <a:accent2>
        <a:srgbClr val="525863"/>
      </a:accent2>
      <a:accent3>
        <a:srgbClr val="8496B0"/>
      </a:accent3>
      <a:accent4>
        <a:srgbClr val="44546A"/>
      </a:accent4>
      <a:accent5>
        <a:srgbClr val="89B4CF"/>
      </a:accent5>
      <a:accent6>
        <a:srgbClr val="89CFB1"/>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毕业主题1" id="{9AC18EE4-8EBC-4BBA-8975-69CE8062BDF8}" vid="{ECAC58BA-9EF3-4199-977C-E3FFD03E0BE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73</TotalTime>
  <Words>3405</Words>
  <Application>Microsoft Office PowerPoint</Application>
  <PresentationFormat>宽屏</PresentationFormat>
  <Paragraphs>421</Paragraphs>
  <Slides>124</Slides>
  <Notes>7</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124</vt:i4>
      </vt:variant>
    </vt:vector>
  </HeadingPairs>
  <TitlesOfParts>
    <vt:vector size="132" baseType="lpstr">
      <vt:lpstr>微软雅黑</vt:lpstr>
      <vt:lpstr>Arial</vt:lpstr>
      <vt:lpstr>Calibri</vt:lpstr>
      <vt:lpstr>Impact</vt:lpstr>
      <vt:lpstr>Segoe UI Light</vt:lpstr>
      <vt:lpstr>毕业主题1</vt:lpstr>
      <vt:lpstr>OfficePLUS</vt:lpstr>
      <vt:lpstr>1_毕业主题1</vt:lpstr>
      <vt:lpstr>小组成员:徐浩达  梅晨睿 黄舒翔 张浩瀚 朱佩豪</vt:lpstr>
      <vt:lpstr>PowerPoint 演示文稿</vt:lpstr>
      <vt:lpstr>评审条目</vt:lpstr>
      <vt:lpstr>里程碑演示材料</vt:lpstr>
      <vt:lpstr>PowerPoint 演示文稿</vt:lpstr>
      <vt:lpstr>PowerPoint 演示文稿</vt:lpstr>
      <vt:lpstr>里程碑提交</vt:lpstr>
      <vt:lpstr>PowerPoint 演示文稿</vt:lpstr>
      <vt:lpstr>项目章程</vt:lpstr>
      <vt:lpstr>PowerPoint 演示文稿</vt:lpstr>
      <vt:lpstr>需求项目计划</vt:lpstr>
      <vt:lpstr>PowerPoint 演示文稿</vt:lpstr>
      <vt:lpstr>小组会议</vt:lpstr>
      <vt:lpstr>PowerPoint 演示文稿</vt:lpstr>
      <vt:lpstr>内部评审</vt:lpstr>
      <vt:lpstr>PowerPoint 演示文稿</vt:lpstr>
      <vt:lpstr>配置管理工具</vt:lpstr>
      <vt:lpstr>PowerPoint 演示文稿</vt:lpstr>
      <vt:lpstr>文档更新</vt:lpstr>
      <vt:lpstr>PowerPoint 演示文稿</vt:lpstr>
      <vt:lpstr>需求项目计划的 WBS</vt:lpstr>
      <vt:lpstr>PowerPoint 演示文稿</vt:lpstr>
      <vt:lpstr>PowerPoint 演示文稿</vt:lpstr>
      <vt:lpstr>PowerPoint 演示文稿</vt:lpstr>
      <vt:lpstr>组员任务分配</vt:lpstr>
      <vt:lpstr>PowerPoint 演示文稿</vt:lpstr>
      <vt:lpstr>Gant图</vt:lpstr>
      <vt:lpstr>PowerPoint 演示文稿</vt:lpstr>
      <vt:lpstr>项目子计划</vt:lpstr>
      <vt:lpstr>PowerPoint 演示文稿</vt:lpstr>
      <vt:lpstr>计划和资源分配</vt:lpstr>
      <vt:lpstr>PowerPoint 演示文稿</vt:lpstr>
      <vt:lpstr>范围与愿景</vt:lpstr>
      <vt:lpstr>PowerPoint 演示文稿</vt:lpstr>
      <vt:lpstr>识别用户群</vt:lpstr>
      <vt:lpstr>PowerPoint 演示文稿</vt:lpstr>
      <vt:lpstr>用户群分类</vt:lpstr>
      <vt:lpstr>PowerPoint 演示文稿</vt:lpstr>
      <vt:lpstr>原型工具</vt:lpstr>
      <vt:lpstr>PowerPoint 演示文稿</vt:lpstr>
      <vt:lpstr>用例文档</vt:lpstr>
      <vt:lpstr>PowerPoint 演示文稿</vt:lpstr>
      <vt:lpstr>PowerPoint 演示文稿</vt:lpstr>
      <vt:lpstr>用例文档的用例图、用例场景说明、界面原型、DM</vt:lpstr>
      <vt:lpstr>PowerPoint 演示文稿</vt:lpstr>
      <vt:lpstr>用户非功能需求</vt:lpstr>
      <vt:lpstr>PowerPoint 演示文稿</vt:lpstr>
      <vt:lpstr>优先级打分和排序</vt:lpstr>
      <vt:lpstr>PowerPoint 演示文稿</vt:lpstr>
      <vt:lpstr>需求可行性</vt:lpstr>
      <vt:lpstr>PowerPoint 演示文稿</vt:lpstr>
      <vt:lpstr>JAD会议</vt:lpstr>
      <vt:lpstr>PowerPoint 演示文稿</vt:lpstr>
      <vt:lpstr>SRS需求规格说明文档</vt:lpstr>
      <vt:lpstr>PowerPoint 演示文稿</vt:lpstr>
      <vt:lpstr>PowerPoint 演示文稿</vt:lpstr>
      <vt:lpstr>需求变更请求和影响报告</vt:lpstr>
      <vt:lpstr>PowerPoint 演示文稿</vt:lpstr>
      <vt:lpstr>Team Buliding</vt:lpstr>
      <vt:lpstr>PowerPoint 演示文稿</vt:lpstr>
      <vt:lpstr>SRS内容</vt:lpstr>
      <vt:lpstr>PowerPoint 演示文稿</vt:lpstr>
      <vt:lpstr>需求优先级排序</vt:lpstr>
      <vt:lpstr>PowerPoint 演示文稿</vt:lpstr>
      <vt:lpstr>优先级排序的用户群分类和需求冲突</vt:lpstr>
      <vt:lpstr>PowerPoint 演示文稿</vt:lpstr>
      <vt:lpstr>SRS的数据字典</vt:lpstr>
      <vt:lpstr>PowerPoint 演示文稿</vt:lpstr>
      <vt:lpstr>数据字典的er图</vt:lpstr>
      <vt:lpstr>PowerPoint 演示文稿</vt:lpstr>
      <vt:lpstr>SRS系统的实现环境和运行环境</vt:lpstr>
      <vt:lpstr>PowerPoint 演示文稿</vt:lpstr>
      <vt:lpstr>SRS系统的实现环境和运行环境</vt:lpstr>
      <vt:lpstr>PowerPoint 演示文稿</vt:lpstr>
      <vt:lpstr>需求分析中UNL的使用</vt:lpstr>
      <vt:lpstr>PowerPoint 演示文稿</vt:lpstr>
      <vt:lpstr>需求描述UML的匹配合适程度</vt:lpstr>
      <vt:lpstr>PowerPoint 演示文稿</vt:lpstr>
      <vt:lpstr>测试用例</vt:lpstr>
      <vt:lpstr>PowerPoint 演示文稿</vt:lpstr>
      <vt:lpstr>测试用例的设计方法</vt:lpstr>
      <vt:lpstr>PowerPoint 演示文稿</vt:lpstr>
      <vt:lpstr>用户手册</vt:lpstr>
      <vt:lpstr>PowerPoint 演示文稿</vt:lpstr>
      <vt:lpstr>SRS内部评审</vt:lpstr>
      <vt:lpstr>PowerPoint 演示文稿</vt:lpstr>
      <vt:lpstr>SRS基准版本发布与提交</vt:lpstr>
      <vt:lpstr>PowerPoint 演示文稿</vt:lpstr>
      <vt:lpstr>需求管理工具与需求跟踪矩阵</vt:lpstr>
      <vt:lpstr>PowerPoint 演示文稿</vt:lpstr>
      <vt:lpstr>CCB组织与人选</vt:lpstr>
      <vt:lpstr>PowerPoint 演示文稿</vt:lpstr>
      <vt:lpstr>需求变更申请报告</vt:lpstr>
      <vt:lpstr>PowerPoint 演示文稿</vt:lpstr>
      <vt:lpstr>需求工具需求变更影响分析</vt:lpstr>
      <vt:lpstr>PowerPoint 演示文稿</vt:lpstr>
      <vt:lpstr>工时需求变更影响分析</vt:lpstr>
      <vt:lpstr>PowerPoint 演示文稿</vt:lpstr>
      <vt:lpstr>界面原型</vt:lpstr>
      <vt:lpstr>PowerPoint 演示文稿</vt:lpstr>
      <vt:lpstr>后续计划性安排</vt:lpstr>
      <vt:lpstr>PowerPoint 演示文稿</vt:lpstr>
      <vt:lpstr>工作阶段之外的工作</vt:lpstr>
      <vt:lpstr>PowerPoint 演示文稿</vt:lpstr>
      <vt:lpstr>Team Building</vt:lpstr>
      <vt:lpstr>PowerPoint 演示文稿</vt:lpstr>
      <vt:lpstr>项目总结报告</vt:lpstr>
      <vt:lpstr>PowerPoint 演示文稿</vt:lpstr>
      <vt:lpstr>问题经验教训</vt:lpstr>
      <vt:lpstr>PowerPoint 演示文稿</vt:lpstr>
      <vt:lpstr>PowerPoint 演示文稿</vt:lpstr>
      <vt:lpstr>PowerPoint 演示文稿</vt:lpstr>
      <vt:lpstr>PowerPoint 演示文稿</vt:lpstr>
      <vt:lpstr>PowerPoint 演示文稿</vt:lpstr>
      <vt:lpstr>PowerPoint 演示文稿</vt:lpstr>
      <vt:lpstr>绩效评价</vt:lpstr>
      <vt:lpstr>PowerPoint 演示文稿</vt:lpstr>
      <vt:lpstr>移动课堂助理需求</vt:lpstr>
      <vt:lpstr>PowerPoint 演示文稿</vt:lpstr>
      <vt:lpstr>参考文献</vt:lpstr>
      <vt:lpstr>PowerPoint 演示文稿</vt:lpstr>
      <vt:lpstr>组内总结自评审</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张 浩瀚</cp:lastModifiedBy>
  <cp:revision>29</cp:revision>
  <cp:lastPrinted>2017-09-28T16:00:00Z</cp:lastPrinted>
  <dcterms:created xsi:type="dcterms:W3CDTF">2017-09-28T16:00:00Z</dcterms:created>
  <dcterms:modified xsi:type="dcterms:W3CDTF">2022-06-14T10:10:55Z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73436fd3-0399-428e-adf6-53b7fd47cca9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2019-01-03T07:40:53.5655075Z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2052-10.1.0.7698</vt:lpwstr>
  </property>
</Properties>
</file>